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0" r:id="rId3"/>
    <p:sldId id="257" r:id="rId4"/>
    <p:sldId id="277" r:id="rId5"/>
    <p:sldId id="298" r:id="rId6"/>
    <p:sldId id="299" r:id="rId7"/>
    <p:sldId id="261" r:id="rId8"/>
    <p:sldId id="292" r:id="rId9"/>
    <p:sldId id="294" r:id="rId10"/>
    <p:sldId id="295" r:id="rId11"/>
    <p:sldId id="306" r:id="rId12"/>
    <p:sldId id="307" r:id="rId13"/>
    <p:sldId id="308" r:id="rId14"/>
    <p:sldId id="309" r:id="rId15"/>
    <p:sldId id="287" r:id="rId16"/>
    <p:sldId id="278" r:id="rId17"/>
    <p:sldId id="310" r:id="rId18"/>
    <p:sldId id="312" r:id="rId19"/>
    <p:sldId id="297" r:id="rId20"/>
    <p:sldId id="272" r:id="rId21"/>
    <p:sldId id="313" r:id="rId22"/>
    <p:sldId id="275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" y="2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39EC-30B0-41A5-B04F-B370A9983ACD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E821-D7CB-47CD-81FB-1718B5A93B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75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6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7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20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2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9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67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7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86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3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7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34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E0E88E-CA27-48CC-A951-AFC4C249DA98}" type="datetimeFigureOut">
              <a:rPr lang="sl-SI" smtClean="0"/>
              <a:t>23. 04. 2024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azenka.pongrac@kclj.s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nez.novak@gmail.com" TargetMode="External"/><Relationship Id="rId2" Type="http://schemas.openxmlformats.org/officeDocument/2006/relationships/hyperlink" Target="https://vismf.unilj.si/praksa_mentor/praksa_prijava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nez.novak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linicna.praksa@mf.uni-lj.si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linicna.praksa@mf.uni-lj.s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ME" sz="6000" dirty="0"/>
              <a:t>Klinična praksa – uvodni seminar </a:t>
            </a:r>
            <a:r>
              <a:rPr lang="sr-Latn-ME" sz="5400" dirty="0"/>
              <a:t>za študente </a:t>
            </a:r>
            <a:r>
              <a:rPr lang="sl-SI" sz="5400" dirty="0"/>
              <a:t>3</a:t>
            </a:r>
            <a:r>
              <a:rPr lang="en-US" sz="5400" dirty="0"/>
              <a:t>.</a:t>
            </a:r>
            <a:r>
              <a:rPr lang="sl-SI" sz="5400" dirty="0"/>
              <a:t> </a:t>
            </a:r>
            <a:r>
              <a:rPr lang="en-US" sz="5400" dirty="0" err="1"/>
              <a:t>letnika</a:t>
            </a:r>
            <a:r>
              <a:rPr lang="en-US" sz="5400" dirty="0"/>
              <a:t> medicine</a:t>
            </a:r>
            <a:r>
              <a:rPr lang="sr-Latn-ME" sz="5400" dirty="0"/>
              <a:t> in njihove mentorje 20</a:t>
            </a:r>
            <a:r>
              <a:rPr lang="en-US" sz="5400" dirty="0"/>
              <a:t>2</a:t>
            </a:r>
            <a:r>
              <a:rPr lang="sl-SI" sz="5400" dirty="0"/>
              <a:t>4</a:t>
            </a:r>
            <a:r>
              <a:rPr lang="sr-Latn-ME" sz="5400" dirty="0"/>
              <a:t> </a:t>
            </a:r>
            <a:endParaRPr lang="sl-SI" sz="6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C74D3C-73C0-AA3F-E977-9ABADCA837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138" y="4456113"/>
            <a:ext cx="10058400" cy="1143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latin typeface="Garamond" panose="02020404030301010803" pitchFamily="18" charset="0"/>
              </a:rPr>
              <a:t>K</a:t>
            </a:r>
            <a:r>
              <a:rPr lang="en-US" dirty="0" err="1">
                <a:latin typeface="Garamond" panose="02020404030301010803" pitchFamily="18" charset="0"/>
              </a:rPr>
              <a:t>oordinator</a:t>
            </a:r>
            <a:r>
              <a:rPr lang="sl-SI" dirty="0">
                <a:latin typeface="Garamond" panose="02020404030301010803" pitchFamily="18" charset="0"/>
              </a:rPr>
              <a:t>ICA klinične prakse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latin typeface="Garamond" panose="02020404030301010803" pitchFamily="18" charset="0"/>
              </a:rPr>
              <a:t>za 3</a:t>
            </a:r>
            <a:r>
              <a:rPr lang="en-US" dirty="0">
                <a:latin typeface="Garamond" panose="02020404030301010803" pitchFamily="18" charset="0"/>
              </a:rPr>
              <a:t>.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letnik</a:t>
            </a:r>
            <a:endParaRPr lang="sl-SI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prof.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dr. </a:t>
            </a:r>
            <a:r>
              <a:rPr lang="sl-SI" dirty="0">
                <a:latin typeface="Garamond" panose="02020404030301010803" pitchFamily="18" charset="0"/>
              </a:rPr>
              <a:t>Draženka Pongrac Barlovič </a:t>
            </a:r>
            <a:r>
              <a:rPr lang="en-US" cap="none" dirty="0">
                <a:latin typeface="Garamond" panose="02020404030301010803" pitchFamily="18" charset="0"/>
                <a:hlinkClick r:id="rId2"/>
              </a:rPr>
              <a:t>drazenka.pongrac@kclj.si</a:t>
            </a:r>
            <a:r>
              <a:rPr lang="sl-SI" cap="none" dirty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2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797CD-BDD0-DB79-183E-E0B265D9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1524000"/>
            <a:ext cx="8181022" cy="495807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F8ABED0-6C41-4798-3EFC-3F7FB86D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Izbira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7AA6B-DCD3-DE84-AC58-5242E8FBE5F5}"/>
              </a:ext>
            </a:extLst>
          </p:cNvPr>
          <p:cNvSpPr txBox="1"/>
          <p:nvPr/>
        </p:nvSpPr>
        <p:spPr>
          <a:xfrm>
            <a:off x="7819396" y="98620"/>
            <a:ext cx="42799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PRIJAVE študentov v VIS za klinično prakso 3. letnika:</a:t>
            </a:r>
            <a:endParaRPr lang="sl-SI" sz="2000" b="0" i="0" dirty="0">
              <a:solidFill>
                <a:srgbClr val="212121"/>
              </a:solidFill>
              <a:effectLst/>
              <a:latin typeface="Times New Roman" panose="02020603050405020304" pitchFamily="18" charset="0"/>
            </a:endParaRP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sl-SI" sz="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Regionalno   </a:t>
            </a:r>
            <a:r>
              <a:rPr lang="sl-SI" sz="1800" b="0" i="0" dirty="0">
                <a:solidFill>
                  <a:srgbClr val="1F497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nedelja  28.4.2024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- Nacionalno 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nedelja  5.5.2024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20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Prijave odprte do 31 maja</a:t>
            </a:r>
          </a:p>
        </p:txBody>
      </p:sp>
    </p:spTree>
    <p:extLst>
      <p:ext uri="{BB962C8B-B14F-4D97-AF65-F5344CB8AC3E}">
        <p14:creationId xmlns:p14="http://schemas.microsoft.com/office/powerpoint/2010/main" val="350491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5932-E7CD-E096-A0F3-7449E4BD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8677"/>
          </a:xfrm>
        </p:spPr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Izbira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D0190-7313-AE8F-B0D0-1A16BB79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605280"/>
            <a:ext cx="9039225" cy="4538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92FA2-EF37-03AD-3695-F170C9FAB39F}"/>
              </a:ext>
            </a:extLst>
          </p:cNvPr>
          <p:cNvSpPr txBox="1"/>
          <p:nvPr/>
        </p:nvSpPr>
        <p:spPr>
          <a:xfrm>
            <a:off x="7819396" y="98620"/>
            <a:ext cx="42799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PRIJAVE študentov v VIS za klinično prakso 3. letnika:</a:t>
            </a:r>
            <a:endParaRPr lang="sl-SI" sz="2000" b="0" i="0" dirty="0">
              <a:solidFill>
                <a:srgbClr val="212121"/>
              </a:solidFill>
              <a:effectLst/>
              <a:latin typeface="Times New Roman" panose="02020603050405020304" pitchFamily="18" charset="0"/>
            </a:endParaRP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sl-SI" sz="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Regionalno   </a:t>
            </a:r>
            <a:r>
              <a:rPr lang="sl-SI" sz="1800" b="0" i="0" dirty="0">
                <a:solidFill>
                  <a:srgbClr val="1F497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nedelja  28.4.2024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- Nacionalno 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nedelja  5.5.2024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20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Prijave odprte do 31 maja</a:t>
            </a:r>
          </a:p>
        </p:txBody>
      </p:sp>
    </p:spTree>
    <p:extLst>
      <p:ext uri="{BB962C8B-B14F-4D97-AF65-F5344CB8AC3E}">
        <p14:creationId xmlns:p14="http://schemas.microsoft.com/office/powerpoint/2010/main" val="409946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25D5-2E9D-B59A-96F8-00B30603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Ko študent izbere mentorja v VIS, mentor dobi naslednjo e-pošto: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E13B1-6127-72B3-CCC4-09A82C6D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1737360"/>
            <a:ext cx="10586720" cy="3972560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dirty="0"/>
              <a:t>Spoštovani, v sistemu VIS ste bili izbrani kot mentor/mentorica študentu/študentki: [vstavi ime in priimek], ki želi opravljati obvezno klinično prakso v 3. letniku študijskega programa EMŠ Medicina oziroma EMŠ Dentalna medicina pod vašim mentorstvom. Vljudno vas prosimo, da v naslednjih 14 dneh na spletnem portalu </a:t>
            </a:r>
            <a:r>
              <a:rPr lang="sl-SI" dirty="0">
                <a:hlinkClick r:id="rId2"/>
              </a:rPr>
              <a:t>https://vismf.unilj.si/praksa_mentor/praksa_prijava.asp</a:t>
            </a:r>
            <a:r>
              <a:rPr lang="sl-SI" dirty="0"/>
              <a:t>  potrdite, ali se strinjate s prevzemom mentorstva. Na primer: </a:t>
            </a:r>
          </a:p>
          <a:p>
            <a:r>
              <a:rPr lang="sl-SI" dirty="0">
                <a:solidFill>
                  <a:srgbClr val="FF0000"/>
                </a:solidFill>
              </a:rPr>
              <a:t>Dostop do portala je omogočen z: Uporabniškim imenom: </a:t>
            </a:r>
            <a:r>
              <a:rPr lang="sl-SI" dirty="0">
                <a:solidFill>
                  <a:srgbClr val="FF0000"/>
                </a:solidFill>
                <a:hlinkClick r:id="rId3"/>
              </a:rPr>
              <a:t>janez.novak@gmail.com</a:t>
            </a:r>
            <a:r>
              <a:rPr lang="sl-SI" dirty="0">
                <a:solidFill>
                  <a:srgbClr val="FF0000"/>
                </a:solidFill>
              </a:rPr>
              <a:t> Geslom: D50E5E4353 </a:t>
            </a:r>
            <a:r>
              <a:rPr lang="sl-SI" dirty="0"/>
              <a:t>Št. prakse: 15 </a:t>
            </a:r>
          </a:p>
          <a:p>
            <a:r>
              <a:rPr lang="sl-SI" dirty="0"/>
              <a:t>V okviru portala so vam na voljo tudi podatki študenta. Po potrditvi vas bo študent kontaktiral po elektronski pošti glede načina in termina opravljanja klinične prakse. </a:t>
            </a:r>
          </a:p>
        </p:txBody>
      </p:sp>
    </p:spTree>
    <p:extLst>
      <p:ext uri="{BB962C8B-B14F-4D97-AF65-F5344CB8AC3E}">
        <p14:creationId xmlns:p14="http://schemas.microsoft.com/office/powerpoint/2010/main" val="220170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7C5E-06AB-AE3C-9354-1CFFA332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Mentor dobi opomnik 3 dni pred potekom roka za potrditev prevzema mentorstva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5A09B-49F7-38E8-DB22-115A9ABF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7654"/>
            <a:ext cx="10058400" cy="3620346"/>
          </a:xfrm>
        </p:spPr>
        <p:txBody>
          <a:bodyPr/>
          <a:lstStyle/>
          <a:p>
            <a:r>
              <a:rPr lang="sl-SI" dirty="0"/>
              <a:t>v sistemu VIS ste bili izbrani kot mentor/mentorica študentu/študentki: [vstavi ime in priimek], ki želi opravljati obvezno klinično prakso v 3. letniku pod vašim mentorstvom. </a:t>
            </a:r>
          </a:p>
          <a:p>
            <a:r>
              <a:rPr lang="sl-SI" dirty="0"/>
              <a:t>Vljudno vas opominjamo, da bo rok za potrditev prevzema mentorstva potekel v 3 dneh. Zato vas vljudno prosimo, da v VIS-u [vstavi povezavo] potrdite, če se strinjate s prevzemom mentorstva. </a:t>
            </a:r>
          </a:p>
          <a:p>
            <a:r>
              <a:rPr lang="sl-SI" dirty="0"/>
              <a:t>Dostop do portala je omogočen z: Uporabniškim imenom: </a:t>
            </a:r>
            <a:r>
              <a:rPr lang="sl-SI" dirty="0">
                <a:solidFill>
                  <a:srgbClr val="FF0000"/>
                </a:solidFill>
              </a:rPr>
              <a:t>: </a:t>
            </a:r>
            <a:r>
              <a:rPr lang="sl-SI" dirty="0">
                <a:solidFill>
                  <a:srgbClr val="FF0000"/>
                </a:solidFill>
                <a:hlinkClick r:id="rId2"/>
              </a:rPr>
              <a:t>janez.novak@gmail.com</a:t>
            </a:r>
            <a:r>
              <a:rPr lang="sl-SI" dirty="0">
                <a:solidFill>
                  <a:srgbClr val="FF0000"/>
                </a:solidFill>
              </a:rPr>
              <a:t> Geslom: D50E5E4353 </a:t>
            </a:r>
            <a:r>
              <a:rPr lang="sl-SI" dirty="0"/>
              <a:t>Št. prakse: 15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535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54C8-E74C-3259-DC54-8470C471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Študent dobi </a:t>
            </a:r>
            <a:r>
              <a:rPr lang="sl-SI" dirty="0"/>
              <a:t>obvestilo…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D40A7-41A5-FC57-D47F-373C8DFD6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345515"/>
          </a:xfrm>
        </p:spPr>
        <p:txBody>
          <a:bodyPr>
            <a:normAutofit/>
          </a:bodyPr>
          <a:lstStyle/>
          <a:p>
            <a:r>
              <a:rPr lang="sl-SI" b="1" dirty="0"/>
              <a:t>…</a:t>
            </a:r>
            <a:r>
              <a:rPr lang="it-IT" b="1" dirty="0"/>
              <a:t>da ga je mentor potrdil</a:t>
            </a:r>
            <a:r>
              <a:rPr lang="sl-SI" b="1" dirty="0"/>
              <a:t>:</a:t>
            </a:r>
          </a:p>
          <a:p>
            <a:r>
              <a:rPr lang="sl-SI" dirty="0"/>
              <a:t>Obveščamo vas, da je vaš izbrani mentor/mentorica: Andreja Kosem za opravljanje obvezne klinične prakse POTRDIL prevzem mentorstva. </a:t>
            </a:r>
          </a:p>
          <a:p>
            <a:r>
              <a:rPr lang="sl-SI" dirty="0">
                <a:solidFill>
                  <a:srgbClr val="FF0000"/>
                </a:solidFill>
              </a:rPr>
              <a:t>Pošiljamo vam njegove/njene kontaktne podatke in vas prosimo, da v naslednjih 7 dneh mentorju/mentorici pišete po elektronski pošti in ga/jo prosite za informacije o načinu in terminu izvajanja obvezne klinične prakse. </a:t>
            </a:r>
          </a:p>
          <a:p>
            <a:r>
              <a:rPr lang="sl-SI" dirty="0"/>
              <a:t>Elektronski naslov vašega izbranega mentorja/vaše izbrane mentorice Klinične prakse: [e-mail mentorja]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5C1430-08B3-093B-FB26-FDC182CF1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345515"/>
          </a:xfrm>
        </p:spPr>
        <p:txBody>
          <a:bodyPr>
            <a:normAutofit/>
          </a:bodyPr>
          <a:lstStyle/>
          <a:p>
            <a:r>
              <a:rPr lang="sl-SI" b="1" dirty="0"/>
              <a:t>…</a:t>
            </a:r>
            <a:r>
              <a:rPr lang="it-IT" b="1" dirty="0"/>
              <a:t>da ga mentor </a:t>
            </a:r>
            <a:r>
              <a:rPr lang="sl-SI" b="1" dirty="0"/>
              <a:t>ni </a:t>
            </a:r>
            <a:r>
              <a:rPr lang="it-IT" b="1" dirty="0"/>
              <a:t>potrdil</a:t>
            </a:r>
            <a:r>
              <a:rPr lang="sl-SI" b="1" dirty="0"/>
              <a:t>:</a:t>
            </a:r>
          </a:p>
          <a:p>
            <a:r>
              <a:rPr lang="sl-SI" dirty="0"/>
              <a:t>Obveščamo vas, da vaš izbrani mentor/mentorica za opravljanje obvezne klinične prakse v 3. letniku NI POTRDIL/A prevzema mentorstva. Prosimo vas, da se prijavite v VIS in si izberete drugega mentorja/drugo mentorico.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64CE7-54C0-EB8E-A950-82367FFC5B41}"/>
              </a:ext>
            </a:extLst>
          </p:cNvPr>
          <p:cNvSpPr txBox="1"/>
          <p:nvPr/>
        </p:nvSpPr>
        <p:spPr>
          <a:xfrm>
            <a:off x="3047677" y="6444734"/>
            <a:ext cx="6096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/>
              <a:t>INFO: </a:t>
            </a:r>
            <a:r>
              <a:rPr lang="nn-NO" b="0" i="0" dirty="0">
                <a:solidFill>
                  <a:srgbClr val="333333"/>
                </a:solidFill>
                <a:effectLst/>
                <a:latin typeface="wf_segoe-ui_normal"/>
              </a:rPr>
              <a:t>Sara Bevc Jonan </a:t>
            </a:r>
            <a:r>
              <a:rPr lang="sl-SI" dirty="0" err="1">
                <a:solidFill>
                  <a:srgbClr val="333333"/>
                </a:solidFill>
                <a:latin typeface="wf_segoe-ui_normal"/>
                <a:hlinkClick r:id="rId2"/>
              </a:rPr>
              <a:t>klinicna.praksa</a:t>
            </a:r>
            <a:r>
              <a:rPr lang="nn-NO" b="0" i="0" dirty="0">
                <a:solidFill>
                  <a:srgbClr val="333333"/>
                </a:solidFill>
                <a:effectLst/>
                <a:latin typeface="wf_segoe-ui_normal"/>
                <a:hlinkClick r:id="rId2"/>
              </a:rPr>
              <a:t>@mf.uni-lj.si</a:t>
            </a:r>
            <a:r>
              <a:rPr lang="sl-SI" b="0" i="0" dirty="0">
                <a:solidFill>
                  <a:srgbClr val="333333"/>
                </a:solidFill>
                <a:effectLst/>
                <a:latin typeface="wf_segoe-ui_normal"/>
              </a:rPr>
              <a:t> 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90163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Po </a:t>
            </a:r>
            <a:r>
              <a:rPr lang="en-US" dirty="0" err="1">
                <a:latin typeface="Garamond" panose="02020404030301010803" pitchFamily="18" charset="0"/>
              </a:rPr>
              <a:t>izbiri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endParaRPr lang="sl-SI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Garamond" panose="02020404030301010803" pitchFamily="18" charset="0"/>
              </a:rPr>
              <a:t>Študent</a:t>
            </a:r>
            <a:r>
              <a:rPr lang="en-US" dirty="0">
                <a:latin typeface="Garamond" panose="02020404030301010803" pitchFamily="18" charset="0"/>
              </a:rPr>
              <a:t> in mentor se </a:t>
            </a:r>
            <a:r>
              <a:rPr lang="en-US" dirty="0" err="1">
                <a:latin typeface="Garamond" panose="02020404030301010803" pitchFamily="18" charset="0"/>
              </a:rPr>
              <a:t>glede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termina</a:t>
            </a:r>
            <a:r>
              <a:rPr lang="en-US" dirty="0">
                <a:latin typeface="Garamond" panose="02020404030301010803" pitchFamily="18" charset="0"/>
              </a:rPr>
              <a:t> in </a:t>
            </a:r>
            <a:r>
              <a:rPr lang="en-US" dirty="0" err="1">
                <a:latin typeface="Garamond" panose="02020404030301010803" pitchFamily="18" charset="0"/>
              </a:rPr>
              <a:t>podrobnosti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izvedbe</a:t>
            </a:r>
            <a:r>
              <a:rPr lang="en-US" dirty="0">
                <a:latin typeface="Garamond" panose="02020404030301010803" pitchFamily="18" charset="0"/>
              </a:rPr>
              <a:t> KP </a:t>
            </a:r>
            <a:r>
              <a:rPr lang="en-US" dirty="0" err="1">
                <a:latin typeface="Garamond" panose="02020404030301010803" pitchFamily="18" charset="0"/>
              </a:rPr>
              <a:t>dogovorita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sama</a:t>
            </a: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Za </a:t>
            </a:r>
            <a:r>
              <a:rPr lang="en-US" dirty="0" err="1">
                <a:latin typeface="Garamond" panose="02020404030301010803" pitchFamily="18" charset="0"/>
              </a:rPr>
              <a:t>oprav</a:t>
            </a:r>
            <a:r>
              <a:rPr lang="sl-SI" dirty="0">
                <a:latin typeface="Garamond" panose="02020404030301010803" pitchFamily="18" charset="0"/>
              </a:rPr>
              <a:t>l</a:t>
            </a:r>
            <a:r>
              <a:rPr lang="en-US" dirty="0" err="1">
                <a:latin typeface="Garamond" panose="02020404030301010803" pitchFamily="18" charset="0"/>
              </a:rPr>
              <a:t>janje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klinične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prakse</a:t>
            </a:r>
            <a:r>
              <a:rPr lang="en-US" dirty="0">
                <a:latin typeface="Garamond" panose="02020404030301010803" pitchFamily="18" charset="0"/>
              </a:rPr>
              <a:t> je </a:t>
            </a:r>
            <a:r>
              <a:rPr lang="en-US" dirty="0" err="1">
                <a:latin typeface="Garamond" panose="02020404030301010803" pitchFamily="18" charset="0"/>
              </a:rPr>
              <a:t>potrebna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delovna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obleka</a:t>
            </a:r>
            <a:r>
              <a:rPr lang="en-US" dirty="0">
                <a:latin typeface="Garamond" panose="02020404030301010803" pitchFamily="18" charset="0"/>
              </a:rPr>
              <a:t> in </a:t>
            </a:r>
            <a:r>
              <a:rPr lang="en-US" dirty="0" err="1">
                <a:latin typeface="Garamond" panose="02020404030301010803" pitchFamily="18" charset="0"/>
              </a:rPr>
              <a:t>obutev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primerna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okolju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kjer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bo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delo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potekalo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(Mentorji, prosim posredujte študentom specifična navodila)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Garamond" panose="02020404030301010803" pitchFamily="18" charset="0"/>
              </a:rPr>
              <a:t>Študent</a:t>
            </a:r>
            <a:r>
              <a:rPr lang="en-US" dirty="0">
                <a:latin typeface="Garamond" panose="02020404030301010803" pitchFamily="18" charset="0"/>
              </a:rPr>
              <a:t> mora </a:t>
            </a:r>
            <a:r>
              <a:rPr lang="en-US" dirty="0" err="1">
                <a:latin typeface="Garamond" panose="02020404030301010803" pitchFamily="18" charset="0"/>
              </a:rPr>
              <a:t>spoštovati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še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druga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navodila</a:t>
            </a:r>
            <a:r>
              <a:rPr lang="en-US" dirty="0">
                <a:latin typeface="Garamond" panose="02020404030301010803" pitchFamily="18" charset="0"/>
              </a:rPr>
              <a:t>, ki </a:t>
            </a:r>
            <a:r>
              <a:rPr lang="en-US" dirty="0" err="1">
                <a:latin typeface="Garamond" panose="02020404030301010803" pitchFamily="18" charset="0"/>
              </a:rPr>
              <a:t>veljajo</a:t>
            </a:r>
            <a:r>
              <a:rPr lang="en-US" dirty="0">
                <a:latin typeface="Garamond" panose="02020404030301010803" pitchFamily="18" charset="0"/>
              </a:rPr>
              <a:t> v </a:t>
            </a:r>
            <a:r>
              <a:rPr lang="en-US" dirty="0" err="1">
                <a:latin typeface="Garamond" panose="02020404030301010803" pitchFamily="18" charset="0"/>
              </a:rPr>
              <a:t>ustanovi</a:t>
            </a:r>
            <a:r>
              <a:rPr lang="en-US" dirty="0">
                <a:latin typeface="Garamond" panose="02020404030301010803" pitchFamily="18" charset="0"/>
              </a:rPr>
              <a:t> v </a:t>
            </a:r>
            <a:r>
              <a:rPr lang="en-US" dirty="0" err="1">
                <a:latin typeface="Garamond" panose="02020404030301010803" pitchFamily="18" charset="0"/>
              </a:rPr>
              <a:t>katero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prihaja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(Mentorji, prosim posredujte študentom specifična navodila)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sl-SI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9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DELOVNI</a:t>
            </a:r>
            <a:r>
              <a:rPr lang="en-US" dirty="0"/>
              <a:t> </a:t>
            </a:r>
            <a:r>
              <a:rPr lang="en-US" dirty="0" err="1"/>
              <a:t>ZVEZEK</a:t>
            </a:r>
            <a:r>
              <a:rPr lang="en-US" dirty="0"/>
              <a:t> </a:t>
            </a:r>
            <a:r>
              <a:rPr lang="en-US" dirty="0" err="1"/>
              <a:t>KLINIČNE</a:t>
            </a:r>
            <a:r>
              <a:rPr lang="en-US" dirty="0"/>
              <a:t> </a:t>
            </a:r>
            <a:r>
              <a:rPr lang="en-US" dirty="0" err="1"/>
              <a:t>PRAKSE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latin typeface="Garamond" panose="02020404030301010803" pitchFamily="18" charset="0"/>
              </a:rPr>
              <a:t>Študent </a:t>
            </a:r>
            <a:r>
              <a:rPr lang="sr-Latn-ME" dirty="0"/>
              <a:t>pripravi delovni zvezek izvajanja klinične prakse </a:t>
            </a:r>
          </a:p>
          <a:p>
            <a:pPr marL="0" indent="0">
              <a:buNone/>
            </a:pPr>
            <a:r>
              <a:rPr lang="en-US" b="1" dirty="0"/>
              <a:t>DELOVNI </a:t>
            </a:r>
            <a:r>
              <a:rPr lang="sl-SI" b="1" dirty="0"/>
              <a:t>ZVEZEK</a:t>
            </a:r>
            <a:r>
              <a:rPr lang="en-US" b="1" dirty="0"/>
              <a:t> KLINIČNE PRAKSE JE V ELEKTRONSKI OBLIKI V SPLETNI UČILNICI</a:t>
            </a:r>
          </a:p>
          <a:p>
            <a:pPr>
              <a:buFont typeface="Arial" panose="020B0604020202020204" pitchFamily="34" charset="0"/>
              <a:buChar char="•"/>
            </a:pPr>
            <a:endParaRPr lang="sr-Latn-ME" dirty="0"/>
          </a:p>
          <a:p>
            <a:pPr>
              <a:buFont typeface="Arial" panose="020B0604020202020204" pitchFamily="34" charset="0"/>
              <a:buChar char="•"/>
            </a:pPr>
            <a:endParaRPr lang="sr-Latn-ME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Poročilo o</a:t>
            </a:r>
            <a:r>
              <a:rPr lang="en-US" dirty="0"/>
              <a:t> </a:t>
            </a:r>
            <a:r>
              <a:rPr lang="en-US" dirty="0" err="1"/>
              <a:t>kliničn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praks</a:t>
            </a:r>
            <a:r>
              <a:rPr lang="sl-SI" dirty="0"/>
              <a:t>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</a:t>
            </a:r>
            <a:r>
              <a:rPr lang="en-US" dirty="0"/>
              <a:t>o</a:t>
            </a:r>
            <a:r>
              <a:rPr lang="sl-SI" dirty="0"/>
              <a:t>trdilo mentorja </a:t>
            </a:r>
            <a:r>
              <a:rPr lang="en-US" dirty="0"/>
              <a:t>o </a:t>
            </a:r>
            <a:r>
              <a:rPr lang="en-US" dirty="0" err="1"/>
              <a:t>opravljeni</a:t>
            </a:r>
            <a:r>
              <a:rPr lang="en-US" dirty="0"/>
              <a:t> </a:t>
            </a:r>
            <a:r>
              <a:rPr lang="en-US" dirty="0" err="1"/>
              <a:t>klinični</a:t>
            </a:r>
            <a:r>
              <a:rPr lang="en-US" dirty="0"/>
              <a:t> </a:t>
            </a:r>
            <a:r>
              <a:rPr lang="en-US" dirty="0" err="1"/>
              <a:t>praksi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M</a:t>
            </a:r>
            <a:r>
              <a:rPr lang="en-US" dirty="0" err="1"/>
              <a:t>entorjeva</a:t>
            </a:r>
            <a:r>
              <a:rPr lang="en-US" dirty="0"/>
              <a:t> </a:t>
            </a:r>
            <a:r>
              <a:rPr lang="en-US" dirty="0" err="1"/>
              <a:t>ocena</a:t>
            </a:r>
            <a:r>
              <a:rPr lang="en-US" dirty="0"/>
              <a:t> </a:t>
            </a:r>
            <a:r>
              <a:rPr lang="sl-SI" dirty="0"/>
              <a:t>študentovega </a:t>
            </a:r>
            <a:r>
              <a:rPr lang="en-US" dirty="0"/>
              <a:t>dela v </a:t>
            </a:r>
            <a:r>
              <a:rPr lang="en-US" dirty="0" err="1"/>
              <a:t>kliničnem</a:t>
            </a:r>
            <a:r>
              <a:rPr lang="en-US" dirty="0"/>
              <a:t> </a:t>
            </a:r>
            <a:r>
              <a:rPr lang="en-US" dirty="0" err="1"/>
              <a:t>okolju</a:t>
            </a: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Anketa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DELOVNI LIST </a:t>
            </a:r>
            <a:r>
              <a:rPr lang="sl-SI" b="1" dirty="0"/>
              <a:t>ŠTUDENT </a:t>
            </a:r>
            <a:r>
              <a:rPr lang="en-US" b="1" dirty="0"/>
              <a:t>ODDA ELEKTRONSKO </a:t>
            </a:r>
            <a:r>
              <a:rPr lang="sl-SI" b="1" dirty="0"/>
              <a:t>V VIS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304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5DF8-EE8F-3188-1B4A-59692D17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553C5-53AB-3A3C-616D-E0D70543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EAEEF-B21C-5D05-F933-1843DA897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2" y="0"/>
            <a:ext cx="523904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A6D16-8460-E299-C631-DAA957080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76" y="876"/>
            <a:ext cx="614066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348B3B-0161-0D2E-0111-3335825B73D0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311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91EC-429C-4E86-3292-6DC76F85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D28B-4DC3-A675-61D7-C4EBAFA52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C150C-82F7-B10D-A63F-AAB33600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9" y="0"/>
            <a:ext cx="485487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C5D39-D843-19D9-9563-C319A478E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366" y="0"/>
            <a:ext cx="481926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33B2FB-CA66-3DC1-6C41-B3ADD27B9236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82911-70FD-A555-F4AB-4B03A4BC4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238" y="0"/>
            <a:ext cx="4966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2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06571-6E19-568F-3AF7-FEE0C0AA6337}"/>
              </a:ext>
            </a:extLst>
          </p:cNvPr>
          <p:cNvSpPr txBox="1"/>
          <p:nvPr/>
        </p:nvSpPr>
        <p:spPr>
          <a:xfrm>
            <a:off x="3047595" y="1161859"/>
            <a:ext cx="6096810" cy="502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sl-SI" sz="2400" b="1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POTRDILO MENTORJA KLINIČNE PRAKSE </a:t>
            </a:r>
            <a:endParaRPr lang="sl-SI" sz="2400" b="1" dirty="0">
              <a:solidFill>
                <a:srgbClr val="5B9BD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tem podpisom potrjujem, da je študent/</a:t>
            </a:r>
            <a:r>
              <a:rPr lang="sl-SI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 v času klinične prakse opravil/a: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dni klinične prakse po vsaj 6 ur na dan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Ime, priimek ter podpis mentorja/</a:t>
            </a:r>
            <a:r>
              <a:rPr lang="sl-SI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Datum			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Žig ustanove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08F1E-3972-09C1-D992-4989D6E54F6D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598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Osnovne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informacije</a:t>
            </a:r>
            <a:endParaRPr lang="sl-SI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KJE: 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Klinično prakso študent opravi pri in pod nadzorom izbranega mentorja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klinične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slovenskem učnem zavodu in/ali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ustanovi</a:t>
            </a:r>
            <a:endParaRPr lang="en-US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TRAJANJE: 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Dva tedna (10 delovnih dni) v skupnem obsegu 60 ur, oziroma 6 efektivnih ur/dan.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USTANOVE: 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Internistični in kirurški oddelki slovenskih bolnišnic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000" b="1" dirty="0"/>
              <a:t>KDAJ</a:t>
            </a:r>
            <a:r>
              <a:rPr lang="sl-SI" b="1" dirty="0"/>
              <a:t>: od </a:t>
            </a:r>
            <a:r>
              <a:rPr lang="sl-SI" b="1" dirty="0">
                <a:effectLst/>
              </a:rPr>
              <a:t>27. 5. do 13. 9. 2024</a:t>
            </a:r>
            <a:endParaRPr lang="sl-SI" b="1" dirty="0"/>
          </a:p>
          <a:p>
            <a:r>
              <a:rPr lang="sl-SI" b="1" dirty="0"/>
              <a:t>KAKO: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700" dirty="0"/>
              <a:t>Uvodni seminar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700" dirty="0"/>
              <a:t>Klinična praksa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700" dirty="0"/>
              <a:t>P</a:t>
            </a:r>
            <a:r>
              <a:rPr lang="en-US" sz="1700" dirty="0" err="1"/>
              <a:t>riprava</a:t>
            </a:r>
            <a:r>
              <a:rPr lang="en-US" sz="1700" dirty="0"/>
              <a:t> </a:t>
            </a:r>
            <a:r>
              <a:rPr lang="en-US" sz="1700" dirty="0" err="1"/>
              <a:t>poročila</a:t>
            </a:r>
            <a:endParaRPr lang="sl-SI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700" dirty="0"/>
              <a:t>Zaključni seminar z podajanjem povratne informacije (sodelujejo študenti in mentorji) </a:t>
            </a:r>
            <a:endParaRPr lang="en-US" sz="1700" dirty="0"/>
          </a:p>
          <a:p>
            <a:r>
              <a:rPr lang="sl-SI" b="1" dirty="0"/>
              <a:t>INFO: </a:t>
            </a:r>
            <a:r>
              <a:rPr lang="nn-NO" b="0" i="0" dirty="0">
                <a:solidFill>
                  <a:srgbClr val="333333"/>
                </a:solidFill>
                <a:effectLst/>
                <a:latin typeface="wf_segoe-ui_normal"/>
              </a:rPr>
              <a:t>Sara Bevc Jonan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wf_segoe-ui_normal"/>
                <a:hlinkClick r:id="rId2"/>
              </a:rPr>
              <a:t>klinicna.praksa</a:t>
            </a:r>
            <a:r>
              <a:rPr lang="sl-SI" dirty="0" err="1">
                <a:solidFill>
                  <a:srgbClr val="333333"/>
                </a:solidFill>
                <a:latin typeface="wf_segoe-ui_normal"/>
                <a:hlinkClick r:id="rId2"/>
              </a:rPr>
              <a:t>@m</a:t>
            </a:r>
            <a:r>
              <a:rPr lang="nn-NO" b="0" i="0" dirty="0">
                <a:solidFill>
                  <a:srgbClr val="333333"/>
                </a:solidFill>
                <a:effectLst/>
                <a:latin typeface="wf_segoe-ui_normal"/>
                <a:hlinkClick r:id="rId2"/>
              </a:rPr>
              <a:t>f.uni-lj.si</a:t>
            </a:r>
            <a:r>
              <a:rPr lang="sl-SI" b="0" i="0">
                <a:solidFill>
                  <a:srgbClr val="333333"/>
                </a:solidFill>
                <a:effectLst/>
                <a:latin typeface="wf_segoe-ui_normal"/>
              </a:rPr>
              <a:t>	</a:t>
            </a:r>
            <a:endParaRPr lang="sl-SI" b="0" i="0" dirty="0">
              <a:solidFill>
                <a:srgbClr val="333333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400127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1396" y="0"/>
            <a:ext cx="10058400" cy="1142627"/>
          </a:xfrm>
        </p:spPr>
        <p:txBody>
          <a:bodyPr/>
          <a:lstStyle/>
          <a:p>
            <a:r>
              <a:rPr lang="sr-Latn-ME" dirty="0"/>
              <a:t>Mentorjeva ocena</a:t>
            </a:r>
            <a:endParaRPr lang="sl-SI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123319" y="0"/>
            <a:ext cx="190237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2111"/>
              </p:ext>
            </p:extLst>
          </p:nvPr>
        </p:nvGraphicFramePr>
        <p:xfrm>
          <a:off x="329556" y="1793833"/>
          <a:ext cx="4744484" cy="3783108"/>
        </p:xfrm>
        <a:graphic>
          <a:graphicData uri="http://schemas.openxmlformats.org/drawingml/2006/table">
            <a:tbl>
              <a:tblPr firstRow="1" firstCol="1" bandRow="1"/>
              <a:tblGrid>
                <a:gridCol w="1255082">
                  <a:extLst>
                    <a:ext uri="{9D8B030D-6E8A-4147-A177-3AD203B41FA5}">
                      <a16:colId xmlns:a16="http://schemas.microsoft.com/office/drawing/2014/main" val="3645042662"/>
                    </a:ext>
                  </a:extLst>
                </a:gridCol>
                <a:gridCol w="1162113">
                  <a:extLst>
                    <a:ext uri="{9D8B030D-6E8A-4147-A177-3AD203B41FA5}">
                      <a16:colId xmlns:a16="http://schemas.microsoft.com/office/drawing/2014/main" val="1656118558"/>
                    </a:ext>
                  </a:extLst>
                </a:gridCol>
                <a:gridCol w="1159558">
                  <a:extLst>
                    <a:ext uri="{9D8B030D-6E8A-4147-A177-3AD203B41FA5}">
                      <a16:colId xmlns:a16="http://schemas.microsoft.com/office/drawing/2014/main" val="2239469009"/>
                    </a:ext>
                  </a:extLst>
                </a:gridCol>
                <a:gridCol w="1167731">
                  <a:extLst>
                    <a:ext uri="{9D8B030D-6E8A-4147-A177-3AD203B41FA5}">
                      <a16:colId xmlns:a16="http://schemas.microsoft.com/office/drawing/2014/main" val="2699938054"/>
                    </a:ext>
                  </a:extLst>
                </a:gridCol>
              </a:tblGrid>
              <a:tr h="129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odlično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pomanjkljivo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781130"/>
                  </a:ext>
                </a:extLst>
              </a:tr>
              <a:tr h="258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Motivacija za delo/učljivost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42479"/>
                  </a:ext>
                </a:extLst>
              </a:tr>
              <a:tr h="258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Odnos do mentorja in sodelavcev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428993"/>
                  </a:ext>
                </a:extLst>
              </a:tr>
              <a:tr h="387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Spoštovanje pravil, ki veljajo v kliničnem okolju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45059"/>
                  </a:ext>
                </a:extLst>
              </a:tr>
              <a:tr h="517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Vključevanje v delo/izpolnjevanje zastavljenih ciljev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__________________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897481"/>
                  </a:ext>
                </a:extLst>
              </a:tr>
              <a:tr h="258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DRUGO: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__________________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36335"/>
                  </a:ext>
                </a:extLst>
              </a:tr>
              <a:tr h="79606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Kratka utemeljitev ocene: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549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12500C-4071-B9BA-31BF-47EB920CEE10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B8D4AF-EB93-DE85-D5BA-6587609E1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36034"/>
              </p:ext>
            </p:extLst>
          </p:nvPr>
        </p:nvGraphicFramePr>
        <p:xfrm>
          <a:off x="5624772" y="1794243"/>
          <a:ext cx="6015092" cy="2585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2822">
                  <a:extLst>
                    <a:ext uri="{9D8B030D-6E8A-4147-A177-3AD203B41FA5}">
                      <a16:colId xmlns:a16="http://schemas.microsoft.com/office/drawing/2014/main" val="2882923360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4078037361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544076462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969599452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3290183628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2923152916"/>
                    </a:ext>
                  </a:extLst>
                </a:gridCol>
              </a:tblGrid>
              <a:tr h="3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sl-SI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233598"/>
                  </a:ext>
                </a:extLst>
              </a:tr>
              <a:tr h="264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razume in je sposoben vzpostaviti empatični odnos z bolnikom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574588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razume pomen zdravnikovih sodelavcev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004598"/>
                  </a:ext>
                </a:extLst>
              </a:tr>
              <a:tr h="308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razume glavne značilnosti dela v timu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3172332"/>
                  </a:ext>
                </a:extLst>
              </a:tr>
              <a:tr h="3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se primerno obnaša pri delu z bolniki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771046"/>
                  </a:ext>
                </a:extLst>
              </a:tr>
              <a:tr h="3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je spoznal nekatere klinične veščine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2315537"/>
                  </a:ext>
                </a:extLst>
              </a:tr>
              <a:tr h="3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je izvajal nekatere klinične veščine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2286465"/>
                  </a:ext>
                </a:extLst>
              </a:tr>
              <a:tr h="431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je spoznal moralne in etične vrednote, ki veljajo pri delu zdravnika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60269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30C3B0C-E8B7-BCFF-0CDA-6705AFA8B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772" y="1729665"/>
            <a:ext cx="47025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Pri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kompetencah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ki so </a:t>
            </a: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naštete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naredite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križec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:</a:t>
            </a:r>
            <a:endParaRPr kumimoji="0" lang="sl-SI" altLang="sl-SI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 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1 –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sploh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ne	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2 –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malo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3 –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srednje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4 –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pretežno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5 – v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celoti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45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740769-14C8-4601-38F7-3F57188A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8" y="0"/>
            <a:ext cx="5692318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1396" y="0"/>
            <a:ext cx="10058400" cy="1142627"/>
          </a:xfrm>
        </p:spPr>
        <p:txBody>
          <a:bodyPr/>
          <a:lstStyle/>
          <a:p>
            <a:r>
              <a:rPr lang="sr-Latn-ME" dirty="0"/>
              <a:t>Anketa ob koncu klinične prakse</a:t>
            </a:r>
            <a:endParaRPr lang="sl-SI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123319" y="0"/>
            <a:ext cx="190237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2500C-4071-B9BA-31BF-47EB920CEE10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71C8CF-AD53-0E6F-066A-821CDB79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79" y="0"/>
            <a:ext cx="54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Oddaja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poročila</a:t>
            </a:r>
            <a:r>
              <a:rPr lang="en-US" dirty="0">
                <a:latin typeface="Garamond" panose="02020404030301010803" pitchFamily="18" charset="0"/>
              </a:rPr>
              <a:t> o </a:t>
            </a:r>
            <a:r>
              <a:rPr lang="en-US" dirty="0" err="1">
                <a:latin typeface="Garamond" panose="02020404030301010803" pitchFamily="18" charset="0"/>
              </a:rPr>
              <a:t>klinični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praksi</a:t>
            </a:r>
            <a:endParaRPr lang="sl-SI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Po </a:t>
            </a:r>
            <a:r>
              <a:rPr lang="en-US" dirty="0" err="1">
                <a:latin typeface="Garamond" panose="02020404030301010803" pitchFamily="18" charset="0"/>
              </a:rPr>
              <a:t>opravljeni</a:t>
            </a:r>
            <a:r>
              <a:rPr lang="en-US" dirty="0">
                <a:latin typeface="Garamond" panose="02020404030301010803" pitchFamily="18" charset="0"/>
              </a:rPr>
              <a:t> KP </a:t>
            </a:r>
            <a:r>
              <a:rPr lang="en-US" dirty="0" err="1">
                <a:latin typeface="Garamond" panose="02020404030301010803" pitchFamily="18" charset="0"/>
              </a:rPr>
              <a:t>študent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latin typeface="Garamond" panose="02020404030301010803" pitchFamily="18" charset="0"/>
              </a:rPr>
              <a:t>pripravi </a:t>
            </a:r>
            <a:r>
              <a:rPr lang="en-US" dirty="0" err="1">
                <a:latin typeface="Garamond" panose="02020404030301010803" pitchFamily="18" charset="0"/>
              </a:rPr>
              <a:t>poročilo</a:t>
            </a:r>
            <a:r>
              <a:rPr lang="en-US" dirty="0">
                <a:latin typeface="Garamond" panose="02020404030301010803" pitchFamily="18" charset="0"/>
              </a:rPr>
              <a:t>. Mentor </a:t>
            </a:r>
            <a:r>
              <a:rPr lang="sl-SI" dirty="0">
                <a:latin typeface="Garamond" panose="02020404030301010803" pitchFamily="18" charset="0"/>
              </a:rPr>
              <a:t>pregleda poročilo, </a:t>
            </a:r>
            <a:r>
              <a:rPr lang="en-US" dirty="0" err="1">
                <a:latin typeface="Garamond" panose="02020404030301010803" pitchFamily="18" charset="0"/>
              </a:rPr>
              <a:t>potrdi</a:t>
            </a:r>
            <a:r>
              <a:rPr lang="sl-SI" dirty="0">
                <a:latin typeface="Garamond" panose="02020404030301010803" pitchFamily="18" charset="0"/>
              </a:rPr>
              <a:t> prisotnost </a:t>
            </a:r>
            <a:r>
              <a:rPr lang="en-US" dirty="0">
                <a:latin typeface="Garamond" panose="02020404030301010803" pitchFamily="18" charset="0"/>
              </a:rPr>
              <a:t>in </a:t>
            </a:r>
            <a:r>
              <a:rPr lang="en-US" dirty="0" err="1">
                <a:latin typeface="Garamond" panose="02020404030301010803" pitchFamily="18" charset="0"/>
              </a:rPr>
              <a:t>oceni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študenta</a:t>
            </a:r>
            <a:r>
              <a:rPr lang="en-US" dirty="0">
                <a:latin typeface="Garamond" panose="02020404030301010803" pitchFamily="18" charset="0"/>
              </a:rPr>
              <a:t>. </a:t>
            </a:r>
          </a:p>
          <a:p>
            <a:pPr marL="342900" indent="-342900">
              <a:spcAft>
                <a:spcPts val="300"/>
              </a:spcAft>
              <a:buFont typeface="Calibri" panose="020F0502020204030204" pitchFamily="34" charset="0"/>
              <a:buAutoNum type="arabicPeriod"/>
            </a:pPr>
            <a:r>
              <a:rPr lang="sl-SI" dirty="0">
                <a:latin typeface="Garamond" panose="02020404030301010803" pitchFamily="18" charset="0"/>
              </a:rPr>
              <a:t>Š</a:t>
            </a:r>
            <a:r>
              <a:rPr lang="en-US" dirty="0" err="1">
                <a:latin typeface="Garamond" panose="02020404030301010803" pitchFamily="18" charset="0"/>
              </a:rPr>
              <a:t>tudent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odda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Garamond" panose="02020404030301010803" pitchFamily="18" charset="0"/>
              </a:rPr>
              <a:t>dnevnik</a:t>
            </a:r>
            <a:r>
              <a:rPr lang="sl-SI" b="1" dirty="0">
                <a:highlight>
                  <a:srgbClr val="FFFF00"/>
                </a:highlight>
                <a:latin typeface="Garamond" panose="02020404030301010803" pitchFamily="18" charset="0"/>
              </a:rPr>
              <a:t>, poročilo,</a:t>
            </a:r>
            <a:r>
              <a:rPr lang="en-US" b="1" dirty="0">
                <a:highlight>
                  <a:srgbClr val="FFFF00"/>
                </a:highlight>
                <a:latin typeface="Garamond" panose="02020404030301010803" pitchFamily="18" charset="0"/>
              </a:rPr>
              <a:t> </a:t>
            </a:r>
            <a:r>
              <a:rPr lang="sl-SI" b="1" dirty="0">
                <a:highlight>
                  <a:srgbClr val="FFFF00"/>
                </a:highlight>
                <a:latin typeface="Garamond" panose="02020404030301010803" pitchFamily="18" charset="0"/>
              </a:rPr>
              <a:t>oceno, anketo v VIS vse skupaj v PDF obliki</a:t>
            </a:r>
            <a:r>
              <a:rPr lang="en-US" dirty="0">
                <a:highlight>
                  <a:srgbClr val="FFFF00"/>
                </a:highlight>
                <a:latin typeface="Garamond" panose="02020404030301010803" pitchFamily="18" charset="0"/>
              </a:rPr>
              <a:t>.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Po </a:t>
            </a:r>
            <a:r>
              <a:rPr lang="en-US" dirty="0" err="1">
                <a:latin typeface="Garamond" panose="02020404030301010803" pitchFamily="18" charset="0"/>
              </a:rPr>
              <a:t>potrditvi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koordinatorja</a:t>
            </a:r>
            <a:r>
              <a:rPr lang="en-US" dirty="0">
                <a:latin typeface="Garamond" panose="02020404030301010803" pitchFamily="18" charset="0"/>
              </a:rPr>
              <a:t> KP </a:t>
            </a:r>
            <a:r>
              <a:rPr lang="sl-SI" dirty="0">
                <a:latin typeface="Garamond" panose="02020404030301010803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latin typeface="Garamond" panose="02020404030301010803" pitchFamily="18" charset="0"/>
              </a:rPr>
              <a:t>bo imel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študent</a:t>
            </a:r>
            <a:r>
              <a:rPr lang="en-US" dirty="0">
                <a:latin typeface="Garamond" panose="02020404030301010803" pitchFamily="18" charset="0"/>
              </a:rPr>
              <a:t> v VIS</a:t>
            </a:r>
            <a:r>
              <a:rPr lang="en-SI" dirty="0">
                <a:latin typeface="Garamond" panose="02020404030301010803" pitchFamily="18" charset="0"/>
              </a:rPr>
              <a:t>–</a:t>
            </a:r>
            <a:r>
              <a:rPr lang="en-US" dirty="0">
                <a:latin typeface="Garamond" panose="02020404030301010803" pitchFamily="18" charset="0"/>
              </a:rPr>
              <a:t>u </a:t>
            </a:r>
            <a:r>
              <a:rPr lang="sl-SI" dirty="0">
                <a:latin typeface="Garamond" panose="02020404030301010803" pitchFamily="18" charset="0"/>
              </a:rPr>
              <a:t>naveden </a:t>
            </a:r>
            <a:r>
              <a:rPr lang="en-US" dirty="0">
                <a:latin typeface="Garamond" panose="02020404030301010803" pitchFamily="18" charset="0"/>
              </a:rPr>
              <a:t>status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KP – </a:t>
            </a:r>
            <a:r>
              <a:rPr lang="en-US" b="1" dirty="0" err="1">
                <a:latin typeface="Garamond" panose="02020404030301010803" pitchFamily="18" charset="0"/>
              </a:rPr>
              <a:t>opravljeno</a:t>
            </a:r>
            <a:r>
              <a:rPr lang="sl-SI" b="1" dirty="0">
                <a:latin typeface="Garamond" panose="02020404030301010803" pitchFamily="18" charset="0"/>
              </a:rPr>
              <a:t>.</a:t>
            </a: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3334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ORGANIZACIJA IZVAJANJA KLINIČNE PRAKSE - mentorji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l-SI" sz="2400" dirty="0"/>
              <a:t>Ob prvem srečanju si vzemite čas za uvodni razgovor  z </a:t>
            </a:r>
            <a:r>
              <a:rPr lang="sl-SI" sz="2400" dirty="0" err="1"/>
              <a:t>mentorirancem</a:t>
            </a:r>
            <a:r>
              <a:rPr lang="sl-SI" sz="2400" dirty="0"/>
              <a:t> (da ga bolje spoznate) in naredite okviren načrt izvajanja klinične prakse</a:t>
            </a:r>
          </a:p>
          <a:p>
            <a:pPr lvl="0"/>
            <a:r>
              <a:rPr lang="sl-SI" sz="2400" dirty="0"/>
              <a:t>Študenta predstavite sodelavcem in sodelavce prosite za njihovo sodelovanje pri izvajanju klinične prakse</a:t>
            </a:r>
          </a:p>
          <a:p>
            <a:pPr lvl="0"/>
            <a:r>
              <a:rPr lang="sl-SI" sz="2400" dirty="0"/>
              <a:t>Poskrbite, da se bo v okolju izvajanja klinične prakse počutil sprejetega in varnega; seznanite ga z pravili, ki veljajo na oddelku ali v ambulanti</a:t>
            </a:r>
          </a:p>
          <a:p>
            <a:pPr lvl="0"/>
            <a:r>
              <a:rPr lang="sl-SI" sz="2400" dirty="0"/>
              <a:t>Študent mora skrbeti za vodenje evidence opravljene prakse ter opravljenih veščin, kar vi potrdite </a:t>
            </a:r>
          </a:p>
          <a:p>
            <a:pPr lvl="0"/>
            <a:r>
              <a:rPr lang="sl-SI" sz="2400" dirty="0"/>
              <a:t>Ob zaključku študenta ocenite, posebno pomemben del ocene predstavljajo vaša opažanja, s katerimi seznanite tudi študenta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390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-228600"/>
            <a:ext cx="10058400" cy="2448231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sl-SI" b="1" dirty="0"/>
              <a:t>IZVAJANJE KLINIČNE PRAKSE - mentorji</a:t>
            </a:r>
            <a:br>
              <a:rPr lang="sl-SI" dirty="0"/>
            </a:br>
            <a:r>
              <a:rPr lang="sl-SI" b="1" dirty="0"/>
              <a:t> 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400" dirty="0"/>
              <a:t>Študentu predstavite tisto, kar delate dobro in z veseljem</a:t>
            </a:r>
          </a:p>
          <a:p>
            <a:pPr lvl="0"/>
            <a:r>
              <a:rPr lang="sl-SI" sz="2400" dirty="0"/>
              <a:t>Vključite sodelavce</a:t>
            </a:r>
          </a:p>
          <a:p>
            <a:pPr lvl="0"/>
            <a:r>
              <a:rPr lang="sl-SI" sz="2400" dirty="0"/>
              <a:t>Študentu omogočite, da se aktivno vključuje v procese (v začetku naj opazuje, potem pa mora naloge izvajati samostojno, sprva pod nazorom, potem, ko je nalog vešč, pa samostojno)</a:t>
            </a:r>
          </a:p>
          <a:p>
            <a:pPr lvl="0"/>
            <a:r>
              <a:rPr lang="sl-SI" sz="2400" dirty="0"/>
              <a:t>Študenta opazujte in mu sproti sporočajte, kaj dela dobro in kje ima težave (podajanje povratne informacije)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011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Namen </a:t>
            </a:r>
            <a:r>
              <a:rPr lang="sl-SI" sz="4800" dirty="0"/>
              <a:t>prostovoljne klinične prakse 3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Vzpostavljati/graditi identiteto zdravnika</a:t>
            </a:r>
          </a:p>
          <a:p>
            <a:r>
              <a:rPr lang="sl-SI" sz="2400" b="1" dirty="0"/>
              <a:t>Učvrstiti veščino jemanja anamneze in telesnega pregleda</a:t>
            </a:r>
          </a:p>
          <a:p>
            <a:r>
              <a:rPr lang="sl-SI" sz="2400" b="1" dirty="0"/>
              <a:t>Se učiti kliničnih veščin</a:t>
            </a:r>
          </a:p>
          <a:p>
            <a:r>
              <a:rPr lang="sl-SI" sz="2400" dirty="0"/>
              <a:t>Oblikovati humanistične vrednote, potrebne za delo z bolniki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7232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Aktivnosti na oddelku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25287" y="1845734"/>
            <a:ext cx="10975148" cy="4023360"/>
          </a:xfrm>
        </p:spPr>
        <p:txBody>
          <a:bodyPr>
            <a:noAutofit/>
          </a:bodyPr>
          <a:lstStyle/>
          <a:p>
            <a:pPr lvl="0"/>
            <a:r>
              <a:rPr lang="sl-SI" sz="1800" b="1" dirty="0"/>
              <a:t>Pravila obnašanja v kliničnem okolju </a:t>
            </a:r>
            <a:r>
              <a:rPr lang="sl-SI" sz="1800" dirty="0"/>
              <a:t>(pozdrav, predstaviti se, zahvaliti se, razkuževanje rok)</a:t>
            </a:r>
          </a:p>
          <a:p>
            <a:pPr lvl="0"/>
            <a:r>
              <a:rPr lang="sl-SI" sz="1800" b="1" dirty="0"/>
              <a:t>Vključevanje v tim zdravnikov </a:t>
            </a:r>
            <a:r>
              <a:rPr lang="sl-SI" sz="1800" dirty="0"/>
              <a:t>(vizita, zdravniški sestanek…). Razumeti kompleksnost dela zdravnika in njegovih odločitev </a:t>
            </a:r>
          </a:p>
          <a:p>
            <a:r>
              <a:rPr lang="sl-SI" sz="1800" b="1" dirty="0"/>
              <a:t>Vključevanje v negovalni tim </a:t>
            </a:r>
            <a:r>
              <a:rPr lang="sl-SI" sz="1800" dirty="0"/>
              <a:t>/ </a:t>
            </a:r>
            <a:r>
              <a:rPr lang="sl-SI" sz="1800" dirty="0" err="1"/>
              <a:t>interprofesionalni</a:t>
            </a:r>
            <a:r>
              <a:rPr lang="sl-SI" sz="1800" dirty="0"/>
              <a:t> tim</a:t>
            </a:r>
          </a:p>
          <a:p>
            <a:r>
              <a:rPr lang="sl-SI" sz="1800" b="1" dirty="0"/>
              <a:t>Izvajanje anamnez, telesnih pregledov</a:t>
            </a:r>
          </a:p>
          <a:p>
            <a:pPr lvl="0"/>
            <a:r>
              <a:rPr lang="sl-SI" sz="1800" b="1" dirty="0"/>
              <a:t>Izvajanje nekaterih diagnostičnih metod </a:t>
            </a:r>
            <a:r>
              <a:rPr lang="sl-SI" sz="1800" dirty="0"/>
              <a:t>(merjenje vitalnih funkcij (RR, temperature, frekvence pulza in dihanja), snemanje EKG, določanje telesne teže in višine, merjenje krvnega sladkorja)</a:t>
            </a:r>
          </a:p>
          <a:p>
            <a:r>
              <a:rPr lang="sl-SI" sz="1800" b="1" dirty="0"/>
              <a:t>Zavedanje pomena varne in kakovostne obravnave pacientov </a:t>
            </a:r>
            <a:r>
              <a:rPr lang="sl-SI" sz="1800" dirty="0"/>
              <a:t>(pomen smernic in protokolov, analizira kritičnih dogodkov)</a:t>
            </a:r>
          </a:p>
          <a:p>
            <a:r>
              <a:rPr lang="en-US" sz="1800" dirty="0" err="1">
                <a:latin typeface="Garamond" panose="02020404030301010803" pitchFamily="18" charset="0"/>
              </a:rPr>
              <a:t>Študentu</a:t>
            </a:r>
            <a:r>
              <a:rPr lang="en-US" sz="1800" dirty="0">
                <a:latin typeface="Garamond" panose="02020404030301010803" pitchFamily="18" charset="0"/>
              </a:rPr>
              <a:t> je mentor (oz. </a:t>
            </a:r>
            <a:r>
              <a:rPr lang="en-US" sz="1800" dirty="0" err="1">
                <a:latin typeface="Garamond" panose="02020404030301010803" pitchFamily="18" charset="0"/>
              </a:rPr>
              <a:t>njegovi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sodelavci</a:t>
            </a:r>
            <a:r>
              <a:rPr lang="en-US" sz="1800" dirty="0">
                <a:latin typeface="Garamond" panose="02020404030301010803" pitchFamily="18" charset="0"/>
              </a:rPr>
              <a:t>) </a:t>
            </a:r>
            <a:r>
              <a:rPr lang="en-US" sz="1800" dirty="0" err="1">
                <a:latin typeface="Garamond" panose="02020404030301010803" pitchFamily="18" charset="0"/>
              </a:rPr>
              <a:t>vedno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na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voljo</a:t>
            </a:r>
            <a:r>
              <a:rPr lang="en-US" sz="1800" dirty="0">
                <a:latin typeface="Garamond" panose="02020404030301010803" pitchFamily="18" charset="0"/>
              </a:rPr>
              <a:t> za </a:t>
            </a:r>
            <a:r>
              <a:rPr lang="en-US" sz="1800" dirty="0" err="1">
                <a:latin typeface="Garamond" panose="02020404030301010803" pitchFamily="18" charset="0"/>
              </a:rPr>
              <a:t>vp</a:t>
            </a:r>
            <a:r>
              <a:rPr lang="sl-SI" sz="1800" dirty="0">
                <a:latin typeface="Garamond" panose="02020404030301010803" pitchFamily="18" charset="0"/>
              </a:rPr>
              <a:t>r</a:t>
            </a:r>
            <a:r>
              <a:rPr lang="en-US" sz="1800" dirty="0" err="1">
                <a:latin typeface="Garamond" panose="02020404030301010803" pitchFamily="18" charset="0"/>
              </a:rPr>
              <a:t>ašanja</a:t>
            </a:r>
            <a:r>
              <a:rPr lang="en-US" sz="1800" dirty="0">
                <a:latin typeface="Garamond" panose="02020404030301010803" pitchFamily="18" charset="0"/>
              </a:rPr>
              <a:t> in </a:t>
            </a:r>
            <a:r>
              <a:rPr lang="en-US" sz="1800" dirty="0" err="1">
                <a:latin typeface="Garamond" panose="02020404030301010803" pitchFamily="18" charset="0"/>
              </a:rPr>
              <a:t>povratno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informacijo</a:t>
            </a:r>
            <a:endParaRPr lang="en-US" sz="1800" dirty="0">
              <a:latin typeface="Garamond" panose="02020404030301010803" pitchFamily="18" charset="0"/>
            </a:endParaRPr>
          </a:p>
          <a:p>
            <a:r>
              <a:rPr lang="en-US" sz="1800" dirty="0">
                <a:latin typeface="Garamond" panose="02020404030301010803" pitchFamily="18" charset="0"/>
              </a:rPr>
              <a:t>Ob </a:t>
            </a:r>
            <a:r>
              <a:rPr lang="en-US" sz="1800" dirty="0" err="1">
                <a:latin typeface="Garamond" panose="02020404030301010803" pitchFamily="18" charset="0"/>
              </a:rPr>
              <a:t>koncu</a:t>
            </a:r>
            <a:r>
              <a:rPr lang="en-US" sz="1800" dirty="0">
                <a:latin typeface="Garamond" panose="02020404030301010803" pitchFamily="18" charset="0"/>
              </a:rPr>
              <a:t> mentor s </a:t>
            </a:r>
            <a:r>
              <a:rPr lang="en-US" sz="1800" dirty="0" err="1">
                <a:latin typeface="Garamond" panose="02020404030301010803" pitchFamily="18" charset="0"/>
              </a:rPr>
              <a:t>štude</a:t>
            </a:r>
            <a:r>
              <a:rPr lang="sl-SI" sz="1800" dirty="0">
                <a:latin typeface="Garamond" panose="02020404030301010803" pitchFamily="18" charset="0"/>
              </a:rPr>
              <a:t>n</a:t>
            </a:r>
            <a:r>
              <a:rPr lang="en-US" sz="1800" dirty="0">
                <a:latin typeface="Garamond" panose="02020404030301010803" pitchFamily="18" charset="0"/>
              </a:rPr>
              <a:t>tom </a:t>
            </a:r>
            <a:r>
              <a:rPr lang="en-US" sz="1800" dirty="0" err="1">
                <a:latin typeface="Garamond" panose="02020404030301010803" pitchFamily="18" charset="0"/>
              </a:rPr>
              <a:t>opravi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zaključni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razgovor</a:t>
            </a:r>
            <a:r>
              <a:rPr lang="en-US" sz="1800" dirty="0">
                <a:latin typeface="Garamond" panose="02020404030301010803" pitchFamily="18" charset="0"/>
              </a:rPr>
              <a:t>, ki ga </a:t>
            </a:r>
            <a:r>
              <a:rPr lang="en-US" sz="1800" dirty="0" err="1">
                <a:latin typeface="Garamond" panose="02020404030301010803" pitchFamily="18" charset="0"/>
              </a:rPr>
              <a:t>dokumentira</a:t>
            </a:r>
            <a:r>
              <a:rPr lang="en-US" sz="1800" dirty="0">
                <a:latin typeface="Garamond" panose="02020404030301010803" pitchFamily="18" charset="0"/>
              </a:rPr>
              <a:t> in </a:t>
            </a:r>
            <a:r>
              <a:rPr lang="en-US" sz="1800" dirty="0" err="1">
                <a:latin typeface="Garamond" panose="02020404030301010803" pitchFamily="18" charset="0"/>
              </a:rPr>
              <a:t>priloži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mentorjevi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oceni</a:t>
            </a:r>
            <a:endParaRPr lang="en-US" sz="1800" dirty="0">
              <a:latin typeface="Garamond" panose="02020404030301010803" pitchFamily="18" charset="0"/>
            </a:endParaRPr>
          </a:p>
          <a:p>
            <a:endParaRPr lang="sl-SI" sz="1800" dirty="0"/>
          </a:p>
          <a:p>
            <a:pPr lvl="0"/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16406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75363-875D-4237-C681-67EADDC5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Aktivnosti na oddelku</a:t>
            </a:r>
            <a:endParaRPr lang="sl-S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96A73-28EF-E140-289C-764652DA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SPORAZUMEVANJE 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opazujem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učinkovite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tehnike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zdravstvenih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delavcev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komunikaciji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z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bolniki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verbalne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neverbalne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l-SI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opazujem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način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bolnik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pristopi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ko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želi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sporočiti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nekaj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je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pomembno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zanj</a:t>
            </a:r>
            <a:endParaRPr lang="sl-SI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sl-SI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opredelim glavna čustva, ki ga zaznam pri bolniku</a:t>
            </a:r>
          </a:p>
          <a:p>
            <a:pPr marL="0" lvl="0" indent="0" algn="just">
              <a:buNone/>
            </a:pP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SPREMLJANJE ZDRAVSTVENEGA STANJA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sl-SI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vključim se v aktivnosti, ki potekajo v ambulanti/na oddelku/operacijski dvorani in ki jih zmorem (merjenje in evidentiranje krvnega tlaka, telesne temperature, frekvence dihanja, pulzna oksimetrija, nadzor v zvezi z dihanjem, ocenjevanje in dokumentiranje stopnje bolečine, prevezovanje ran, odstranjevanje šivov in drenov, vstavljanje urinskih katetrov…)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sl-SI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sodelujem pri pregledu, ki ga izvaja zdravnik mentor 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skupaj z mentorjem identificiram bolnikove glavne težave in izdelava načrta o nadaljnji diagnostiki in zdravljenju,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spoznavam bolnikovo terapijo</a:t>
            </a:r>
          </a:p>
          <a:p>
            <a:pPr marL="0" lvl="0" indent="0">
              <a:buNone/>
            </a:pP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VEŠČINE……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4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C785AD-1C52-801B-F5BB-A948DCD7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Aktivnosti na oddelku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9DE3-9675-5F24-33FB-2AA0426BD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728721" cy="402336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VEŠČINE </a:t>
            </a:r>
            <a:endParaRPr lang="sl-SI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l-SI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vsak dan naredim vsaj 1 celotni pregled bolnika (anamneza in status) – ne glede na lokacijo izvedbe klinične prakse</a:t>
            </a:r>
            <a:endParaRPr lang="sl-SI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ocena zmogljivosti (po WHO in/ali </a:t>
            </a:r>
            <a:r>
              <a:rPr lang="sl-SI" sz="8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Karnofsky</a:t>
            </a:r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l-SI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zbiram fotografije zanimivih telesnih znakov/posebnosti statusa</a:t>
            </a:r>
          </a:p>
          <a:p>
            <a:pPr algn="just"/>
            <a:r>
              <a:rPr lang="sl-SI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prepoznavam varnostne odklone in o njih poročam</a:t>
            </a:r>
            <a:endParaRPr lang="sl-SI" sz="8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ostale veščine glede na lokacijo izvedbe klinične prakse (pozorna prisotnost na vajah, da zaznam, kje so vse priložnosti, da se kaj naučim):</a:t>
            </a:r>
            <a:endParaRPr lang="sl-SI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CB3BDD-B103-56D5-95CA-791BD6EA1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8900" y="1845735"/>
            <a:ext cx="5986780" cy="40233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 DIHALA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inhalacije ali pršilnika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kisika - binazalni kateter in kisikova maska (navadna, </a:t>
            </a:r>
            <a:r>
              <a:rPr lang="sl-SI" sz="2800" dirty="0" err="1"/>
              <a:t>venti</a:t>
            </a:r>
            <a:r>
              <a:rPr lang="sl-SI" sz="2800" dirty="0"/>
              <a:t>, OHIO)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Edukacija bolnika o pravilni uporabi zdravila iz vdihovalnika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OBTOČILA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Odvzem kapilarne krvi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Subkutana infuzija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Intravenska infuzija (opazovanje/priprava)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Odvzem vzorca krvi iz vene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Odvzem vzorca krvi  iz arterije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</a:t>
            </a:r>
            <a:r>
              <a:rPr lang="sl-SI" sz="2800" dirty="0" err="1"/>
              <a:t>i.v.terapije</a:t>
            </a:r>
            <a:r>
              <a:rPr lang="sl-SI" sz="2800" dirty="0"/>
              <a:t>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Snemanje EKG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RANE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Preveza akutne in kronične rane </a:t>
            </a:r>
            <a:r>
              <a:rPr lang="sl-SI" sz="2800" dirty="0" err="1"/>
              <a:t>rane</a:t>
            </a:r>
            <a:r>
              <a:rPr lang="sl-SI" sz="2800" dirty="0"/>
              <a:t>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Ocena celjenja ran (s pomočjo mentorja)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PREHRANJEVANJE IN ODVAJANJE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Vstavitev nazogastrične sonde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Priprava in hranjenje bolnika skozi usta z motnjo požiranja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Hranjenje prek </a:t>
            </a:r>
            <a:r>
              <a:rPr lang="sl-SI" sz="2800" dirty="0" err="1"/>
              <a:t>gastrostome</a:t>
            </a:r>
            <a:r>
              <a:rPr lang="sl-SI" sz="2800" dirty="0"/>
              <a:t>, </a:t>
            </a:r>
            <a:r>
              <a:rPr lang="sl-SI" sz="2800" dirty="0" err="1"/>
              <a:t>jejunostome</a:t>
            </a:r>
            <a:r>
              <a:rPr lang="sl-SI" sz="2800" dirty="0"/>
              <a:t>, želodčne sonde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</a:t>
            </a:r>
            <a:r>
              <a:rPr lang="sl-SI" sz="2800" dirty="0" err="1"/>
              <a:t>mikroklizme</a:t>
            </a:r>
            <a:r>
              <a:rPr lang="sl-SI" sz="2800" dirty="0"/>
              <a:t> ali odvajalne svečke v črevo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Uvajanje urinskega katetra pri moškem ali ženski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Merjenje diureze, menjava urinske vrečke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Spremljanje bilance tekočin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Poduk o pomenu ustnega zdravja in izvajanju pravilne ustne higiene, motivacija in spremljanje bolnikov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KIRURGIJA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Kirurško umivanje rok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Kirurško umivanje operativnega polja in sterilno pokrivanje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Kirurško oblačenje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Zapiranje rane s šivi ali sponkami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Odstranjevanje šivov in sponk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OSTALO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punkcija velikega sklepa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s.c. terapije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i.m. terapije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priprava zdravila za i.v. aplikacijo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</a:t>
            </a:r>
            <a:r>
              <a:rPr lang="sl-SI" sz="2800" dirty="0">
                <a:solidFill>
                  <a:srgbClr val="FF0000"/>
                </a:solidFill>
              </a:rPr>
              <a:t>učenju veščin, specifičnih za oddelek </a:t>
            </a:r>
            <a:r>
              <a:rPr lang="sl-SI" sz="2800" dirty="0"/>
              <a:t>(edukacija o različnih metodah samozdravljenja, izvedba spirometrije in </a:t>
            </a:r>
            <a:r>
              <a:rPr lang="sl-SI" sz="2800" dirty="0" err="1"/>
              <a:t>bronhodilatatornega</a:t>
            </a:r>
            <a:r>
              <a:rPr lang="sl-SI" sz="2800" dirty="0"/>
              <a:t> testa, meritev PEF, izvedba 6-minutnega testa hoje, ocena prehranskega statusa, kontrola vbodnega mesta po perkutanih posegih, pregled starostnika, ocena krhkosti, meritve gleženjskega indeksa, določanje srčno-žilne ogroženosti, odvzem nadzornih mikrobioloških brisov, sporočanje slabe novice, določanje krvne skupine, plevralna punkcija, abdominalna punkcija, FRAX vprašalnik, izvedba kožnih testov alergije, obposteljni ultrazvok ipd.)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668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DOGOVOR MENTOR-ŠTUDENT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2400" dirty="0"/>
              <a:t>Poteka po metodi „en študent - en mentor“</a:t>
            </a:r>
          </a:p>
          <a:p>
            <a:r>
              <a:rPr lang="sr-Latn-ME" sz="2400" dirty="0"/>
              <a:t>V kliničnem okolju (bolnišnični oddelek), kjer dela mentor </a:t>
            </a:r>
          </a:p>
          <a:p>
            <a:r>
              <a:rPr lang="sr-Latn-ME" sz="2400" dirty="0"/>
              <a:t>Termin izvajanja klinične prakse dogovorita študent in mentor</a:t>
            </a:r>
          </a:p>
          <a:p>
            <a:endParaRPr lang="sr-Latn-ME" dirty="0"/>
          </a:p>
          <a:p>
            <a:endParaRPr lang="sr-Latn-M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864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Izbira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endParaRPr lang="sl-SI" dirty="0">
              <a:latin typeface="Garamond" panose="020204040303010108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0014" r="70776" b="53935"/>
          <a:stretch/>
        </p:blipFill>
        <p:spPr>
          <a:xfrm>
            <a:off x="2243434" y="1821876"/>
            <a:ext cx="6247606" cy="4335235"/>
          </a:xfrm>
          <a:prstGeom prst="rect">
            <a:avLst/>
          </a:prstGeom>
        </p:spPr>
      </p:pic>
      <p:sp>
        <p:nvSpPr>
          <p:cNvPr id="5" name="Puščica dol 4"/>
          <p:cNvSpPr/>
          <p:nvPr/>
        </p:nvSpPr>
        <p:spPr>
          <a:xfrm rot="5400000">
            <a:off x="4799856" y="3748328"/>
            <a:ext cx="360040" cy="1800200"/>
          </a:xfrm>
          <a:prstGeom prst="downArrow">
            <a:avLst>
              <a:gd name="adj1" fmla="val 50000"/>
              <a:gd name="adj2" fmla="val 84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CB711-093F-2BC9-72F9-7EFCE5942403}"/>
              </a:ext>
            </a:extLst>
          </p:cNvPr>
          <p:cNvSpPr txBox="1"/>
          <p:nvPr/>
        </p:nvSpPr>
        <p:spPr>
          <a:xfrm>
            <a:off x="7819396" y="98620"/>
            <a:ext cx="42799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PRIJAVE študentov v VIS za klinično prakso 3. letnika:</a:t>
            </a:r>
            <a:endParaRPr lang="sl-SI" sz="2000" b="0" i="0" dirty="0">
              <a:solidFill>
                <a:srgbClr val="212121"/>
              </a:solidFill>
              <a:effectLst/>
              <a:latin typeface="Times New Roman" panose="02020603050405020304" pitchFamily="18" charset="0"/>
            </a:endParaRP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sl-SI" sz="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Regionalno   </a:t>
            </a:r>
            <a:r>
              <a:rPr lang="sl-SI" sz="1800" b="0" i="0" dirty="0">
                <a:solidFill>
                  <a:srgbClr val="1F497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nedelja  28.4.2024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- Nacionalno 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nedelja  5.5.2024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20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Prijave odprte do 31 maja</a:t>
            </a:r>
          </a:p>
        </p:txBody>
      </p:sp>
    </p:spTree>
    <p:extLst>
      <p:ext uri="{BB962C8B-B14F-4D97-AF65-F5344CB8AC3E}">
        <p14:creationId xmlns:p14="http://schemas.microsoft.com/office/powerpoint/2010/main" val="294530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77120" cy="1450757"/>
          </a:xfrm>
        </p:spPr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Izbira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endParaRPr lang="sl-SI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D68B7-615E-49C7-1CCD-BB064FC8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47520"/>
            <a:ext cx="9641840" cy="4612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47FD4-1FE3-8A98-7730-4D04F62119D1}"/>
              </a:ext>
            </a:extLst>
          </p:cNvPr>
          <p:cNvSpPr txBox="1"/>
          <p:nvPr/>
        </p:nvSpPr>
        <p:spPr>
          <a:xfrm>
            <a:off x="7819396" y="98620"/>
            <a:ext cx="42799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PRIJAVE študentov v VIS za klinično prakso 3. letnika:</a:t>
            </a:r>
            <a:endParaRPr lang="sl-SI" sz="2000" b="0" i="0" dirty="0">
              <a:solidFill>
                <a:srgbClr val="212121"/>
              </a:solidFill>
              <a:effectLst/>
              <a:latin typeface="Times New Roman" panose="02020603050405020304" pitchFamily="18" charset="0"/>
            </a:endParaRP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sl-SI" sz="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Regionalno   </a:t>
            </a:r>
            <a:r>
              <a:rPr lang="sl-SI" sz="1800" b="0" i="0" dirty="0">
                <a:solidFill>
                  <a:srgbClr val="1F497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nedelja  28.4.2024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- Nacionalno 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nedelja  5.5.2024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20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Prijave odprte do 31 maja</a:t>
            </a:r>
          </a:p>
        </p:txBody>
      </p:sp>
    </p:spTree>
    <p:extLst>
      <p:ext uri="{BB962C8B-B14F-4D97-AF65-F5344CB8AC3E}">
        <p14:creationId xmlns:p14="http://schemas.microsoft.com/office/powerpoint/2010/main" val="38541865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943</TotalTime>
  <Words>2097</Words>
  <Application>Microsoft Office PowerPoint</Application>
  <PresentationFormat>Widescreen</PresentationFormat>
  <Paragraphs>256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Symbol</vt:lpstr>
      <vt:lpstr>Times New Roman</vt:lpstr>
      <vt:lpstr>wf_segoe-ui_normal</vt:lpstr>
      <vt:lpstr>Retrospektiva</vt:lpstr>
      <vt:lpstr>Klinična praksa – uvodni seminar za študente 3. letnika medicine in njihove mentorje 2024 </vt:lpstr>
      <vt:lpstr>Osnovne informacije</vt:lpstr>
      <vt:lpstr>Namen prostovoljne klinične prakse 3</vt:lpstr>
      <vt:lpstr>Aktivnosti na oddelku</vt:lpstr>
      <vt:lpstr>Aktivnosti na oddelku</vt:lpstr>
      <vt:lpstr>Aktivnosti na oddelku</vt:lpstr>
      <vt:lpstr>DOGOVOR MENTOR-ŠTUDENT</vt:lpstr>
      <vt:lpstr>Izbira mentorja</vt:lpstr>
      <vt:lpstr>Izbira mentorja</vt:lpstr>
      <vt:lpstr>Izbira mentorja</vt:lpstr>
      <vt:lpstr>Izbira mentorja</vt:lpstr>
      <vt:lpstr>Ko študent izbere mentorja v VIS, mentor dobi naslednjo e-pošto: </vt:lpstr>
      <vt:lpstr>Mentor dobi opomnik 3 dni pred potekom roka za potrditev prevzema mentorstva</vt:lpstr>
      <vt:lpstr>Študent dobi obvestilo…</vt:lpstr>
      <vt:lpstr>Po izbiri mentorja</vt:lpstr>
      <vt:lpstr>DELOVNI ZVEZEK KLINIČNE PRAKSE</vt:lpstr>
      <vt:lpstr>PowerPoint Presentation</vt:lpstr>
      <vt:lpstr>PowerPoint Presentation</vt:lpstr>
      <vt:lpstr>PowerPoint Presentation</vt:lpstr>
      <vt:lpstr>Mentorjeva ocena</vt:lpstr>
      <vt:lpstr>Anketa ob koncu klinične prakse</vt:lpstr>
      <vt:lpstr>Oddaja poročila o klinični praksi</vt:lpstr>
      <vt:lpstr>ORGANIZACIJA IZVAJANJA KLINIČNE PRAKSE - mentorji</vt:lpstr>
      <vt:lpstr>     IZVAJANJE KLINIČNE PRAKSE - mentorji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Klinična praksa – predstavitev pilotnega izvajanja za študnete 1. letnika v študijskem letu 2019/20</dc:title>
  <dc:creator>Majap</dc:creator>
  <cp:lastModifiedBy>Mitja Košnik</cp:lastModifiedBy>
  <cp:revision>110</cp:revision>
  <dcterms:created xsi:type="dcterms:W3CDTF">2020-01-02T15:52:12Z</dcterms:created>
  <dcterms:modified xsi:type="dcterms:W3CDTF">2024-04-23T18:10:40Z</dcterms:modified>
</cp:coreProperties>
</file>