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21" r:id="rId3"/>
    <p:sldId id="327" r:id="rId4"/>
    <p:sldId id="340" r:id="rId5"/>
    <p:sldId id="353" r:id="rId6"/>
    <p:sldId id="344" r:id="rId7"/>
    <p:sldId id="355" r:id="rId8"/>
    <p:sldId id="356" r:id="rId9"/>
    <p:sldId id="357" r:id="rId10"/>
    <p:sldId id="366" r:id="rId11"/>
    <p:sldId id="292" r:id="rId12"/>
    <p:sldId id="368" r:id="rId13"/>
    <p:sldId id="369" r:id="rId14"/>
    <p:sldId id="370" r:id="rId15"/>
    <p:sldId id="373" r:id="rId16"/>
    <p:sldId id="372" r:id="rId17"/>
    <p:sldId id="371" r:id="rId18"/>
    <p:sldId id="354" r:id="rId19"/>
    <p:sldId id="362" r:id="rId20"/>
    <p:sldId id="363" r:id="rId21"/>
    <p:sldId id="361" r:id="rId22"/>
    <p:sldId id="3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0BE62-0CB0-49F5-BF33-47426EF007FC}" v="4" dt="2024-06-11T10:50:10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c Jonan, Sara" userId="96645aa7-ee3e-4c4b-b7fe-4bcff5f157fb" providerId="ADAL" clId="{3D10BE62-0CB0-49F5-BF33-47426EF007FC}"/>
    <pc:docChg chg="custSel addSld modSld sldOrd">
      <pc:chgData name="Bevc Jonan, Sara" userId="96645aa7-ee3e-4c4b-b7fe-4bcff5f157fb" providerId="ADAL" clId="{3D10BE62-0CB0-49F5-BF33-47426EF007FC}" dt="2024-06-12T07:58:16.338" v="234" actId="14100"/>
      <pc:docMkLst>
        <pc:docMk/>
      </pc:docMkLst>
      <pc:sldChg chg="modSp mod">
        <pc:chgData name="Bevc Jonan, Sara" userId="96645aa7-ee3e-4c4b-b7fe-4bcff5f157fb" providerId="ADAL" clId="{3D10BE62-0CB0-49F5-BF33-47426EF007FC}" dt="2024-05-30T06:34:10.250" v="0" actId="1076"/>
        <pc:sldMkLst>
          <pc:docMk/>
          <pc:sldMk cId="2945300204" sldId="292"/>
        </pc:sldMkLst>
        <pc:spChg chg="mod">
          <ac:chgData name="Bevc Jonan, Sara" userId="96645aa7-ee3e-4c4b-b7fe-4bcff5f157fb" providerId="ADAL" clId="{3D10BE62-0CB0-49F5-BF33-47426EF007FC}" dt="2024-05-30T06:34:10.250" v="0" actId="1076"/>
          <ac:spMkLst>
            <pc:docMk/>
            <pc:sldMk cId="2945300204" sldId="292"/>
            <ac:spMk id="10" creationId="{3DC67757-3631-7F26-FC34-EE6C6E074401}"/>
          </ac:spMkLst>
        </pc:spChg>
      </pc:sldChg>
      <pc:sldChg chg="addSp delSp modSp mod">
        <pc:chgData name="Bevc Jonan, Sara" userId="96645aa7-ee3e-4c4b-b7fe-4bcff5f157fb" providerId="ADAL" clId="{3D10BE62-0CB0-49F5-BF33-47426EF007FC}" dt="2024-06-12T07:57:48.753" v="233" actId="14100"/>
        <pc:sldMkLst>
          <pc:docMk/>
          <pc:sldMk cId="727001787" sldId="370"/>
        </pc:sldMkLst>
        <pc:spChg chg="mod">
          <ac:chgData name="Bevc Jonan, Sara" userId="96645aa7-ee3e-4c4b-b7fe-4bcff5f157fb" providerId="ADAL" clId="{3D10BE62-0CB0-49F5-BF33-47426EF007FC}" dt="2024-06-12T07:57:48.753" v="233" actId="14100"/>
          <ac:spMkLst>
            <pc:docMk/>
            <pc:sldMk cId="727001787" sldId="370"/>
            <ac:spMk id="4" creationId="{E5DCFCD4-63E8-5452-7C87-76DF5F2038E5}"/>
          </ac:spMkLst>
        </pc:spChg>
        <pc:spChg chg="del mod">
          <ac:chgData name="Bevc Jonan, Sara" userId="96645aa7-ee3e-4c4b-b7fe-4bcff5f157fb" providerId="ADAL" clId="{3D10BE62-0CB0-49F5-BF33-47426EF007FC}" dt="2024-06-03T08:07:43.121" v="3" actId="478"/>
          <ac:spMkLst>
            <pc:docMk/>
            <pc:sldMk cId="727001787" sldId="370"/>
            <ac:spMk id="5" creationId="{7516A59B-1BF9-DDDF-64D5-AE350C5DE22B}"/>
          </ac:spMkLst>
        </pc:spChg>
        <pc:spChg chg="add del">
          <ac:chgData name="Bevc Jonan, Sara" userId="96645aa7-ee3e-4c4b-b7fe-4bcff5f157fb" providerId="ADAL" clId="{3D10BE62-0CB0-49F5-BF33-47426EF007FC}" dt="2024-06-03T08:08:08.809" v="5" actId="478"/>
          <ac:spMkLst>
            <pc:docMk/>
            <pc:sldMk cId="727001787" sldId="370"/>
            <ac:spMk id="6" creationId="{1FB4A24E-26A3-34B0-AC69-2040E5E4ECCF}"/>
          </ac:spMkLst>
        </pc:spChg>
        <pc:spChg chg="add mod">
          <ac:chgData name="Bevc Jonan, Sara" userId="96645aa7-ee3e-4c4b-b7fe-4bcff5f157fb" providerId="ADAL" clId="{3D10BE62-0CB0-49F5-BF33-47426EF007FC}" dt="2024-06-12T07:57:40.170" v="232" actId="14100"/>
          <ac:spMkLst>
            <pc:docMk/>
            <pc:sldMk cId="727001787" sldId="370"/>
            <ac:spMk id="7" creationId="{24ABF120-5CA8-CC26-82CD-D9C98DA8CA64}"/>
          </ac:spMkLst>
        </pc:spChg>
        <pc:spChg chg="add mod">
          <ac:chgData name="Bevc Jonan, Sara" userId="96645aa7-ee3e-4c4b-b7fe-4bcff5f157fb" providerId="ADAL" clId="{3D10BE62-0CB0-49F5-BF33-47426EF007FC}" dt="2024-06-03T08:09:48.989" v="11" actId="208"/>
          <ac:spMkLst>
            <pc:docMk/>
            <pc:sldMk cId="727001787" sldId="370"/>
            <ac:spMk id="8" creationId="{B552DC54-50CE-76FE-8E25-4659CFFCBDEF}"/>
          </ac:spMkLst>
        </pc:spChg>
        <pc:spChg chg="add mod">
          <ac:chgData name="Bevc Jonan, Sara" userId="96645aa7-ee3e-4c4b-b7fe-4bcff5f157fb" providerId="ADAL" clId="{3D10BE62-0CB0-49F5-BF33-47426EF007FC}" dt="2024-06-03T08:11:02.531" v="17" actId="208"/>
          <ac:spMkLst>
            <pc:docMk/>
            <pc:sldMk cId="727001787" sldId="370"/>
            <ac:spMk id="9" creationId="{6E212213-6970-E7FE-662A-D983F8B1686D}"/>
          </ac:spMkLst>
        </pc:spChg>
        <pc:spChg chg="add mod">
          <ac:chgData name="Bevc Jonan, Sara" userId="96645aa7-ee3e-4c4b-b7fe-4bcff5f157fb" providerId="ADAL" clId="{3D10BE62-0CB0-49F5-BF33-47426EF007FC}" dt="2024-06-03T08:11:33.743" v="26" actId="1076"/>
          <ac:spMkLst>
            <pc:docMk/>
            <pc:sldMk cId="727001787" sldId="370"/>
            <ac:spMk id="10" creationId="{46E31C92-FFB4-F0D1-99EF-C448EC7E495E}"/>
          </ac:spMkLst>
        </pc:spChg>
      </pc:sldChg>
      <pc:sldChg chg="addSp delSp modSp new mod ord">
        <pc:chgData name="Bevc Jonan, Sara" userId="96645aa7-ee3e-4c4b-b7fe-4bcff5f157fb" providerId="ADAL" clId="{3D10BE62-0CB0-49F5-BF33-47426EF007FC}" dt="2024-06-11T10:52:10.972" v="229" actId="20577"/>
        <pc:sldMkLst>
          <pc:docMk/>
          <pc:sldMk cId="3667937392" sldId="372"/>
        </pc:sldMkLst>
        <pc:spChg chg="mod">
          <ac:chgData name="Bevc Jonan, Sara" userId="96645aa7-ee3e-4c4b-b7fe-4bcff5f157fb" providerId="ADAL" clId="{3D10BE62-0CB0-49F5-BF33-47426EF007FC}" dt="2024-06-11T10:52:10.972" v="229" actId="20577"/>
          <ac:spMkLst>
            <pc:docMk/>
            <pc:sldMk cId="3667937392" sldId="372"/>
            <ac:spMk id="2" creationId="{73158FCA-D0F1-C5A3-8160-625DA3270E9C}"/>
          </ac:spMkLst>
        </pc:spChg>
        <pc:spChg chg="del">
          <ac:chgData name="Bevc Jonan, Sara" userId="96645aa7-ee3e-4c4b-b7fe-4bcff5f157fb" providerId="ADAL" clId="{3D10BE62-0CB0-49F5-BF33-47426EF007FC}" dt="2024-06-11T10:48:21.667" v="31" actId="931"/>
          <ac:spMkLst>
            <pc:docMk/>
            <pc:sldMk cId="3667937392" sldId="372"/>
            <ac:spMk id="3" creationId="{21F47836-708D-DDF7-C47A-AD3820A2BC64}"/>
          </ac:spMkLst>
        </pc:spChg>
        <pc:picChg chg="add mod">
          <ac:chgData name="Bevc Jonan, Sara" userId="96645aa7-ee3e-4c4b-b7fe-4bcff5f157fb" providerId="ADAL" clId="{3D10BE62-0CB0-49F5-BF33-47426EF007FC}" dt="2024-06-11T10:49:54.704" v="95" actId="14100"/>
          <ac:picMkLst>
            <pc:docMk/>
            <pc:sldMk cId="3667937392" sldId="372"/>
            <ac:picMk id="5" creationId="{976B69E4-11F6-4F5E-27C8-053E0C10A3BE}"/>
          </ac:picMkLst>
        </pc:picChg>
      </pc:sldChg>
      <pc:sldChg chg="addSp delSp modSp new mod">
        <pc:chgData name="Bevc Jonan, Sara" userId="96645aa7-ee3e-4c4b-b7fe-4bcff5f157fb" providerId="ADAL" clId="{3D10BE62-0CB0-49F5-BF33-47426EF007FC}" dt="2024-06-12T07:58:16.338" v="234" actId="14100"/>
        <pc:sldMkLst>
          <pc:docMk/>
          <pc:sldMk cId="16723018" sldId="373"/>
        </pc:sldMkLst>
        <pc:spChg chg="mod">
          <ac:chgData name="Bevc Jonan, Sara" userId="96645aa7-ee3e-4c4b-b7fe-4bcff5f157fb" providerId="ADAL" clId="{3D10BE62-0CB0-49F5-BF33-47426EF007FC}" dt="2024-06-11T10:52:03.272" v="223" actId="20577"/>
          <ac:spMkLst>
            <pc:docMk/>
            <pc:sldMk cId="16723018" sldId="373"/>
            <ac:spMk id="2" creationId="{7B68024F-76FB-66BA-3A01-C4C01D5934E6}"/>
          </ac:spMkLst>
        </pc:spChg>
        <pc:spChg chg="del">
          <ac:chgData name="Bevc Jonan, Sara" userId="96645aa7-ee3e-4c4b-b7fe-4bcff5f157fb" providerId="ADAL" clId="{3D10BE62-0CB0-49F5-BF33-47426EF007FC}" dt="2024-06-11T10:50:10.414" v="96" actId="931"/>
          <ac:spMkLst>
            <pc:docMk/>
            <pc:sldMk cId="16723018" sldId="373"/>
            <ac:spMk id="3" creationId="{12C66EAA-1A74-A745-801C-F50BF066F8A9}"/>
          </ac:spMkLst>
        </pc:spChg>
        <pc:picChg chg="add mod">
          <ac:chgData name="Bevc Jonan, Sara" userId="96645aa7-ee3e-4c4b-b7fe-4bcff5f157fb" providerId="ADAL" clId="{3D10BE62-0CB0-49F5-BF33-47426EF007FC}" dt="2024-06-12T07:58:16.338" v="234" actId="14100"/>
          <ac:picMkLst>
            <pc:docMk/>
            <pc:sldMk cId="16723018" sldId="373"/>
            <ac:picMk id="5" creationId="{685F4A73-30D3-05A3-C750-FE6D77E829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39EC-30B0-41A5-B04F-B370A9983ACD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E821-D7CB-47CD-81FB-1718B5A93B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75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6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7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04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3788-405D-41C5-9D4A-E702DD2BCE5D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47A08-7282-4A16-9E3E-E1AB3405E2A7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4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2927-1852-4D84-BA49-F1B09442EA6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7526-8BBF-4E29-BC08-815723B519E6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8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4F5E-C822-41B3-81A8-487A0BE44F05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767C9-7B9B-4350-B90C-E69B21F67029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0B44-7488-411B-BF2B-AE4388548B5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E96F9-643E-4D16-8D56-644D1908489E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3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90E9-617D-4F8F-ABD9-9E39E2921DA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FF422-5174-4546-B005-F4955CB8232A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D436-2686-44F6-97D6-395BB49B436D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15105-1580-4F11-B586-12C3D56323D1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3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E537-DB80-442F-9AB3-250CA029442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5EAD0-2F8F-41E4-BB2B-FE157B09827E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A65B-AB51-4C47-A810-542BE873356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8E22E-CB71-460D-B4CF-2373FE58CF84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9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1052-BEF7-4D42-B707-4EF106F05A5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68793-C5AA-4020-A3CF-61E1A047BDB8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7F18-788F-465B-A86E-164B64C541C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7196F-EA6C-4C25-BC7E-E6682D16416B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9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5756-BEA9-46C5-99E3-3F1FDFB9EA87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A9C7A-00C5-4F2F-A272-A4961B4BB801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67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8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3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7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4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E0E88E-CA27-48CC-A951-AFC4C249DA98}" type="datetimeFigureOut">
              <a:rPr lang="sl-SI" smtClean="0"/>
              <a:t>12.06.2024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D8925-1209-4066-9B8F-5A962794AB8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12.06.2024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209C0-8572-4AFE-A2F2-759D810C4E36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5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anez.novak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linicna.praksa@mf.uni-lj.si" TargetMode="External"/><Relationship Id="rId2" Type="http://schemas.openxmlformats.org/officeDocument/2006/relationships/hyperlink" Target="mailto:janez.tomazic@kclj.s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itja.kosnik@klinika-golnik.s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orms.office.com/e/LePn3Tckd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infek73\AppData\Local\Packages\Microsoft.Windows.Photos_8wekyb3d8bbwe\TempState\ShareServiceTempFolder\QR%20koda%20Prijavnica%20za%20Kl.%20mentorja.jp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8BDA96-797F-4DA9-B8C2-03A16F633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4516043"/>
            <a:ext cx="4800600" cy="1126331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UL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Medicinska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fakulteta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3DF5F-3545-409A-B039-D7C7D242B3EF}"/>
              </a:ext>
            </a:extLst>
          </p:cNvPr>
          <p:cNvSpPr/>
          <p:nvPr/>
        </p:nvSpPr>
        <p:spPr>
          <a:xfrm flipV="1">
            <a:off x="2667000" y="5588795"/>
            <a:ext cx="6858000" cy="34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F984085-08BC-4539-91C0-8B606A28222B}"/>
              </a:ext>
            </a:extLst>
          </p:cNvPr>
          <p:cNvSpPr txBox="1"/>
          <p:nvPr/>
        </p:nvSpPr>
        <p:spPr>
          <a:xfrm>
            <a:off x="3071813" y="5588795"/>
            <a:ext cx="5829300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Z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znanjem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in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predanostjo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ustvarjamo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zdravo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prihodnost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/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Scientia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et studio ad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futurum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sanum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/Committed to a healthy future</a:t>
            </a:r>
          </a:p>
        </p:txBody>
      </p:sp>
      <p:pic>
        <p:nvPicPr>
          <p:cNvPr id="6149" name="officeArt obj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67" y="977504"/>
            <a:ext cx="116919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50" name="Naslov 1"/>
          <p:cNvSpPr>
            <a:spLocks noGrp="1"/>
          </p:cNvSpPr>
          <p:nvPr>
            <p:ph type="ctrTitle"/>
          </p:nvPr>
        </p:nvSpPr>
        <p:spPr>
          <a:xfrm>
            <a:off x="3181350" y="302895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sl-SI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Predstavitev</a:t>
            </a:r>
            <a:r>
              <a:rPr lang="en-US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spremenjenega</a:t>
            </a:r>
            <a:r>
              <a:rPr lang="sl-SI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</a:t>
            </a:r>
            <a:r>
              <a:rPr lang="sl-SI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medicine/dentalne medicine in </a:t>
            </a:r>
            <a:r>
              <a:rPr lang="sl-SI" altLang="en-US" b="1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mesto klinične prakse</a:t>
            </a:r>
            <a:endParaRPr lang="en-US" altLang="en-US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2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07016"/>
          </a:xfrm>
        </p:spPr>
        <p:txBody>
          <a:bodyPr/>
          <a:lstStyle/>
          <a:p>
            <a:pPr algn="l"/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br>
              <a:rPr lang="sl-SI" dirty="0">
                <a:latin typeface="Garamond" panose="02020404030301010803" pitchFamily="18" charset="0"/>
              </a:rPr>
            </a:br>
            <a:br>
              <a:rPr lang="sl-SI" dirty="0">
                <a:latin typeface="Garamond" panose="02020404030301010803" pitchFamily="18" charset="0"/>
              </a:rPr>
            </a:br>
            <a:r>
              <a:rPr lang="sl-SI" sz="1800" dirty="0">
                <a:latin typeface="Garamond" panose="02020404030301010803" pitchFamily="18" charset="0"/>
              </a:rPr>
              <a:t>1. vstopite v svoj VIS in izberite Opravljanje klinične prakse</a:t>
            </a:r>
          </a:p>
        </p:txBody>
      </p:sp>
      <p:sp>
        <p:nvSpPr>
          <p:cNvPr id="5" name="Puščica dol 4"/>
          <p:cNvSpPr/>
          <p:nvPr/>
        </p:nvSpPr>
        <p:spPr>
          <a:xfrm rot="5400000">
            <a:off x="4799856" y="3748328"/>
            <a:ext cx="360040" cy="1800200"/>
          </a:xfrm>
          <a:prstGeom prst="downArrow">
            <a:avLst>
              <a:gd name="adj1" fmla="val 50000"/>
              <a:gd name="adj2" fmla="val 84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CB711-093F-2BC9-72F9-7EFCE5942403}"/>
              </a:ext>
            </a:extLst>
          </p:cNvPr>
          <p:cNvSpPr txBox="1"/>
          <p:nvPr/>
        </p:nvSpPr>
        <p:spPr>
          <a:xfrm>
            <a:off x="8159892" y="221424"/>
            <a:ext cx="3939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4. letnika:</a:t>
            </a:r>
            <a:endParaRPr lang="sl-SI" sz="2000" dirty="0">
              <a:solidFill>
                <a:srgbClr val="212121"/>
              </a:solidFill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 petek 31.5.2024 ob 8:00</a:t>
            </a:r>
          </a:p>
          <a:p>
            <a:pPr algn="l">
              <a:spcAft>
                <a:spcPts val="0"/>
              </a:spcAft>
            </a:pPr>
            <a:r>
              <a:rPr lang="sl-SI" dirty="0">
                <a:solidFill>
                  <a:srgbClr val="1F497D"/>
                </a:solidFill>
                <a:latin typeface="Calibri" panose="020F0502020204030204" pitchFamily="34" charset="0"/>
              </a:rPr>
              <a:t>Prijave bodo odprte do konca junija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4A68A2-1AC2-735A-C61E-B2DEE5C4D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0" r="26742" b="19620"/>
          <a:stretch/>
        </p:blipFill>
        <p:spPr>
          <a:xfrm>
            <a:off x="1189131" y="1634868"/>
            <a:ext cx="8233699" cy="449930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8FBCEEA-B777-2751-0362-370E654D2D63}"/>
              </a:ext>
            </a:extLst>
          </p:cNvPr>
          <p:cNvSpPr txBox="1"/>
          <p:nvPr/>
        </p:nvSpPr>
        <p:spPr>
          <a:xfrm>
            <a:off x="2683621" y="3062004"/>
            <a:ext cx="258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Kliknite na oddaj prijavo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3DC67757-3631-7F26-FC34-EE6C6E074401}"/>
              </a:ext>
            </a:extLst>
          </p:cNvPr>
          <p:cNvSpPr/>
          <p:nvPr/>
        </p:nvSpPr>
        <p:spPr>
          <a:xfrm rot="16200000">
            <a:off x="2395845" y="3040776"/>
            <a:ext cx="375875" cy="199677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30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CBD448E-3DA0-48C3-D446-691DB2E6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2" y="273054"/>
            <a:ext cx="10668925" cy="190821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7BC71A1-36C2-1EAA-CC03-4F1FC7AF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5" y="1708170"/>
            <a:ext cx="10650635" cy="3974937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EDB3ABA5-641F-E440-C9AE-5F4EC8B8EC2A}"/>
              </a:ext>
            </a:extLst>
          </p:cNvPr>
          <p:cNvSpPr/>
          <p:nvPr/>
        </p:nvSpPr>
        <p:spPr>
          <a:xfrm>
            <a:off x="6059096" y="2480771"/>
            <a:ext cx="267897" cy="20912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8457FD6-1AAF-527E-D1D5-5F8E1CCEEFF7}"/>
              </a:ext>
            </a:extLst>
          </p:cNvPr>
          <p:cNvSpPr txBox="1"/>
          <p:nvPr/>
        </p:nvSpPr>
        <p:spPr>
          <a:xfrm>
            <a:off x="6059096" y="2439767"/>
            <a:ext cx="41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7871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0D3218-1FAB-DA0B-CDAE-A50191B8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57" y="1780127"/>
            <a:ext cx="10058400" cy="4023360"/>
          </a:xfrm>
        </p:spPr>
        <p:txBody>
          <a:bodyPr/>
          <a:lstStyle/>
          <a:p>
            <a:r>
              <a:rPr lang="sl-SI" dirty="0"/>
              <a:t>v sistemu VIS ste bili izbrani kot mentor/mentorica študentu/študentki: [vstavi ime in priimek], ki želi opravljati obvezno klinično prakso v 3. letniku pod vašim mentorstvom. </a:t>
            </a:r>
          </a:p>
          <a:p>
            <a:r>
              <a:rPr lang="sl-SI" dirty="0"/>
              <a:t>Vljudno vas opominjamo, da bo rok za potrditev prevzema mentorstva potekel v 3 dneh. Zato vas vljudno prosimo, da v VIS-u [vstavi povezavo] potrdite, če se strinjate s prevzemom mentorstva. </a:t>
            </a:r>
          </a:p>
          <a:p>
            <a:r>
              <a:rPr lang="sl-SI" dirty="0"/>
              <a:t>Dostop do portala je omogočen z: Uporabniškim imenom: </a:t>
            </a:r>
            <a:r>
              <a:rPr lang="sl-SI" dirty="0">
                <a:solidFill>
                  <a:srgbClr val="FF0000"/>
                </a:solidFill>
              </a:rPr>
              <a:t>: </a:t>
            </a:r>
            <a:r>
              <a:rPr lang="sl-SI" dirty="0">
                <a:solidFill>
                  <a:srgbClr val="FF0000"/>
                </a:solidFill>
                <a:hlinkClick r:id="rId2"/>
              </a:rPr>
              <a:t>janez.novak@gmail.com</a:t>
            </a:r>
            <a:r>
              <a:rPr lang="sl-SI" dirty="0">
                <a:solidFill>
                  <a:srgbClr val="FF0000"/>
                </a:solidFill>
              </a:rPr>
              <a:t> Geslom: D50E5E4353 </a:t>
            </a:r>
            <a:r>
              <a:rPr lang="sl-SI" dirty="0"/>
              <a:t>Št. prakse: 15 </a:t>
            </a:r>
          </a:p>
          <a:p>
            <a:endParaRPr lang="sl-S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3358ED-5FAD-C1E0-EB91-FB20E28D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 fontScale="90000"/>
          </a:bodyPr>
          <a:lstStyle/>
          <a:p>
            <a:r>
              <a:rPr lang="pl-PL" dirty="0"/>
              <a:t>Mentor dobi opomnik 3 dni pred potekom roka za potrditev prevzema mentorstva</a:t>
            </a:r>
            <a:endParaRPr lang="sl-SI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165809F-3434-15FB-8738-A415B424EB8D}"/>
              </a:ext>
            </a:extLst>
          </p:cNvPr>
          <p:cNvSpPr/>
          <p:nvPr/>
        </p:nvSpPr>
        <p:spPr>
          <a:xfrm>
            <a:off x="5059953" y="2128133"/>
            <a:ext cx="266530" cy="2173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29B2F5F-AEE5-BE42-922D-A4C96566F19C}"/>
              </a:ext>
            </a:extLst>
          </p:cNvPr>
          <p:cNvSpPr txBox="1"/>
          <p:nvPr/>
        </p:nvSpPr>
        <p:spPr>
          <a:xfrm>
            <a:off x="5010749" y="2052129"/>
            <a:ext cx="5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4931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4A6FBE-4265-29E4-F499-F6A82051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Študent</a:t>
            </a:r>
            <a:r>
              <a:rPr lang="it-IT" dirty="0"/>
              <a:t> </a:t>
            </a:r>
            <a:r>
              <a:rPr lang="it-IT" dirty="0" err="1"/>
              <a:t>dobi</a:t>
            </a:r>
            <a:r>
              <a:rPr lang="it-IT" dirty="0"/>
              <a:t> </a:t>
            </a:r>
            <a:r>
              <a:rPr lang="sl-SI" dirty="0"/>
              <a:t>obvestilo…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CFCD4-63E8-5452-7C87-76DF5F20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2163"/>
            <a:ext cx="4487531" cy="4177295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…</a:t>
            </a:r>
            <a:r>
              <a:rPr lang="it-IT" b="1" dirty="0"/>
              <a:t>da ga je mentor 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je vaš izbrani mentor/mentorica: Andreja Kosem za opravljanje obvezne klinične prakse POTRDIL prevzem mentorstva. </a:t>
            </a:r>
          </a:p>
          <a:p>
            <a:r>
              <a:rPr lang="sl-SI" dirty="0">
                <a:solidFill>
                  <a:srgbClr val="FF0000"/>
                </a:solidFill>
              </a:rPr>
              <a:t>Pošiljamo vam njegove/njene kontaktne podatke in vas prosimo, da v naslednjih 7 dneh mentorju/mentorici pišete po elektronski pošti in ga/jo prosite za informacije o načinu in terminu izvajanja obvezne klinične prakse. </a:t>
            </a:r>
          </a:p>
          <a:p>
            <a:r>
              <a:rPr lang="sl-SI" dirty="0"/>
              <a:t>Elektronski naslov vašega izbranega mentorja/vaše izbrane mentorice Klinične prakse: [e-mail mentorja]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ABF120-5CA8-CC26-82CD-D9C98DA8CA64}"/>
              </a:ext>
            </a:extLst>
          </p:cNvPr>
          <p:cNvSpPr txBox="1">
            <a:spLocks/>
          </p:cNvSpPr>
          <p:nvPr/>
        </p:nvSpPr>
        <p:spPr>
          <a:xfrm>
            <a:off x="6217920" y="1845735"/>
            <a:ext cx="4937760" cy="4173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…</a:t>
            </a:r>
            <a:r>
              <a:rPr lang="it-IT" b="1" dirty="0"/>
              <a:t>da </a:t>
            </a:r>
            <a:r>
              <a:rPr lang="it-IT" b="1" dirty="0" err="1"/>
              <a:t>ga</a:t>
            </a:r>
            <a:r>
              <a:rPr lang="it-IT" b="1" dirty="0"/>
              <a:t> </a:t>
            </a:r>
            <a:r>
              <a:rPr lang="it-IT" b="1" dirty="0" err="1"/>
              <a:t>mentor</a:t>
            </a:r>
            <a:r>
              <a:rPr lang="it-IT" b="1" dirty="0"/>
              <a:t> </a:t>
            </a:r>
            <a:r>
              <a:rPr lang="sl-SI" b="1" dirty="0"/>
              <a:t>ni </a:t>
            </a:r>
            <a:r>
              <a:rPr lang="it-IT" b="1" dirty="0" err="1"/>
              <a:t>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vaš izbrani mentor/mentorica za opravljanje obvezne klinične prakse v 3. letniku NI POTRDIL/A prevzema mentorstva. Prosimo vas, da se prijavite v VIS in si izberete drugega mentorja/drugo mentorico.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552DC54-50CE-76FE-8E25-4659CFFCBDEF}"/>
              </a:ext>
            </a:extLst>
          </p:cNvPr>
          <p:cNvSpPr/>
          <p:nvPr/>
        </p:nvSpPr>
        <p:spPr>
          <a:xfrm>
            <a:off x="3108140" y="2493073"/>
            <a:ext cx="1492563" cy="241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6E212213-6970-E7FE-662A-D983F8B1686D}"/>
              </a:ext>
            </a:extLst>
          </p:cNvPr>
          <p:cNvSpPr/>
          <p:nvPr/>
        </p:nvSpPr>
        <p:spPr>
          <a:xfrm>
            <a:off x="8139390" y="2882615"/>
            <a:ext cx="225525" cy="246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6E31C92-FFB4-F0D1-99EF-C448EC7E495E}"/>
              </a:ext>
            </a:extLst>
          </p:cNvPr>
          <p:cNvSpPr txBox="1"/>
          <p:nvPr/>
        </p:nvSpPr>
        <p:spPr>
          <a:xfrm>
            <a:off x="8102485" y="2820962"/>
            <a:ext cx="3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72700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8024F-76FB-66BA-3A01-C4C01D59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2561"/>
          </a:xfrm>
        </p:spPr>
        <p:txBody>
          <a:bodyPr>
            <a:normAutofit fontScale="90000"/>
          </a:bodyPr>
          <a:lstStyle/>
          <a:p>
            <a:r>
              <a:rPr lang="sl-SI" dirty="0"/>
              <a:t>Ko študent čaka na potrditev mentorja v VIS:</a:t>
            </a:r>
          </a:p>
        </p:txBody>
      </p:sp>
      <p:pic>
        <p:nvPicPr>
          <p:cNvPr id="5" name="Označba mesta vsebine 4" descr="Slika, ki vsebuje besede besedilo, posnetek zaslona, programska oprema, pisava&#10;&#10;Opis je samodejno ustvarjen">
            <a:extLst>
              <a:ext uri="{FF2B5EF4-FFF2-40B4-BE49-F238E27FC236}">
                <a16:creationId xmlns:a16="http://schemas.microsoft.com/office/drawing/2014/main" id="{685F4A73-30D3-05A3-C750-FE6D77E82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1" y="1302327"/>
            <a:ext cx="10119360" cy="4950857"/>
          </a:xfrm>
        </p:spPr>
      </p:pic>
    </p:spTree>
    <p:extLst>
      <p:ext uri="{BB962C8B-B14F-4D97-AF65-F5344CB8AC3E}">
        <p14:creationId xmlns:p14="http://schemas.microsoft.com/office/powerpoint/2010/main" val="1672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158FCA-D0F1-C5A3-8160-625DA327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863"/>
            <a:ext cx="9893449" cy="1102926"/>
          </a:xfrm>
        </p:spPr>
        <p:txBody>
          <a:bodyPr/>
          <a:lstStyle/>
          <a:p>
            <a:r>
              <a:rPr lang="sl-SI" dirty="0"/>
              <a:t>Ko mentor potrdi prijavo študenta v VIS: </a:t>
            </a:r>
          </a:p>
        </p:txBody>
      </p:sp>
      <p:pic>
        <p:nvPicPr>
          <p:cNvPr id="5" name="Označba mesta vsebine 4" descr="Slika, ki vsebuje besede besedilo, posnetek zaslona, programska oprema, računalniška ikona">
            <a:extLst>
              <a:ext uri="{FF2B5EF4-FFF2-40B4-BE49-F238E27FC236}">
                <a16:creationId xmlns:a16="http://schemas.microsoft.com/office/drawing/2014/main" id="{976B69E4-11F6-4F5E-27C8-053E0C10A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1196789"/>
            <a:ext cx="10009094" cy="5123329"/>
          </a:xfrm>
        </p:spPr>
      </p:pic>
    </p:spTree>
    <p:extLst>
      <p:ext uri="{BB962C8B-B14F-4D97-AF65-F5344CB8AC3E}">
        <p14:creationId xmlns:p14="http://schemas.microsoft.com/office/powerpoint/2010/main" val="366793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16BE5C-7C26-BD1E-4A2C-732CFB07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Po </a:t>
            </a:r>
            <a:r>
              <a:rPr lang="en-US" dirty="0" err="1">
                <a:latin typeface="Garamond" panose="02020404030301010803" pitchFamily="18" charset="0"/>
              </a:rPr>
              <a:t>izbiri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CF7F40-ED2D-F92C-77B6-85044D5D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in mentor se </a:t>
            </a:r>
            <a:r>
              <a:rPr lang="en-US" dirty="0" err="1">
                <a:latin typeface="Garamond" panose="02020404030301010803" pitchFamily="18" charset="0"/>
              </a:rPr>
              <a:t>glede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termina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r>
              <a:rPr lang="en-US" dirty="0" err="1">
                <a:latin typeface="Garamond" panose="02020404030301010803" pitchFamily="18" charset="0"/>
              </a:rPr>
              <a:t>podrobnosti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izvedbe</a:t>
            </a:r>
            <a:r>
              <a:rPr lang="en-US" dirty="0">
                <a:latin typeface="Garamond" panose="02020404030301010803" pitchFamily="18" charset="0"/>
              </a:rPr>
              <a:t> KP </a:t>
            </a:r>
            <a:r>
              <a:rPr lang="en-US" dirty="0" err="1">
                <a:latin typeface="Garamond" panose="02020404030301010803" pitchFamily="18" charset="0"/>
              </a:rPr>
              <a:t>dogovorita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sama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Za </a:t>
            </a:r>
            <a:r>
              <a:rPr lang="en-US" dirty="0" err="1">
                <a:latin typeface="Garamond" panose="02020404030301010803" pitchFamily="18" charset="0"/>
              </a:rPr>
              <a:t>oprav</a:t>
            </a:r>
            <a:r>
              <a:rPr lang="sl-SI" dirty="0">
                <a:latin typeface="Garamond" panose="02020404030301010803" pitchFamily="18" charset="0"/>
              </a:rPr>
              <a:t>l</a:t>
            </a:r>
            <a:r>
              <a:rPr lang="en-US" dirty="0" err="1">
                <a:latin typeface="Garamond" panose="02020404030301010803" pitchFamily="18" charset="0"/>
              </a:rPr>
              <a:t>janje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klinične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prakse</a:t>
            </a:r>
            <a:r>
              <a:rPr lang="en-US" dirty="0">
                <a:latin typeface="Garamond" panose="02020404030301010803" pitchFamily="18" charset="0"/>
              </a:rPr>
              <a:t> je </a:t>
            </a:r>
            <a:r>
              <a:rPr lang="en-US" dirty="0" err="1">
                <a:latin typeface="Garamond" panose="02020404030301010803" pitchFamily="18" charset="0"/>
              </a:rPr>
              <a:t>potrebna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delovna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obleka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r>
              <a:rPr lang="en-US" dirty="0" err="1">
                <a:latin typeface="Garamond" panose="02020404030301010803" pitchFamily="18" charset="0"/>
              </a:rPr>
              <a:t>obutev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primerna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okolju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kjer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bo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potekalo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(Mentorji, prosim posredujte študentom specifična navodila)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mora </a:t>
            </a:r>
            <a:r>
              <a:rPr lang="en-US" dirty="0" err="1">
                <a:latin typeface="Garamond" panose="02020404030301010803" pitchFamily="18" charset="0"/>
              </a:rPr>
              <a:t>spoštovati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druga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navodila</a:t>
            </a:r>
            <a:r>
              <a:rPr lang="en-US" dirty="0">
                <a:latin typeface="Garamond" panose="02020404030301010803" pitchFamily="18" charset="0"/>
              </a:rPr>
              <a:t>, ki </a:t>
            </a:r>
            <a:r>
              <a:rPr lang="en-US" dirty="0" err="1">
                <a:latin typeface="Garamond" panose="02020404030301010803" pitchFamily="18" charset="0"/>
              </a:rPr>
              <a:t>veljajo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ustanovi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katero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prihaja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(Mentorji, prosim posredujte študentom specifična navodila)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3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E9BC6-B073-4A59-A810-470F651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42" y="656864"/>
            <a:ext cx="7893516" cy="5723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3E70A-8891-418D-90BE-A496C4E5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3" y="0"/>
            <a:ext cx="9192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8DF8BB-524A-4C9D-9185-C8AA3C21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76" y="888055"/>
            <a:ext cx="7279048" cy="55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95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04B947-B864-B789-68E4-5F9F177A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9" t="12576" r="29366" b="6556"/>
          <a:stretch/>
        </p:blipFill>
        <p:spPr>
          <a:xfrm>
            <a:off x="3497683" y="621775"/>
            <a:ext cx="5305123" cy="57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336102"/>
            <a:ext cx="9144000" cy="1000467"/>
          </a:xfrm>
        </p:spPr>
        <p:txBody>
          <a:bodyPr>
            <a:normAutofit fontScale="90000"/>
          </a:bodyPr>
          <a:lstStyle/>
          <a:p>
            <a:pPr algn="l"/>
            <a:r>
              <a:rPr lang="sl-SI" sz="2700" dirty="0">
                <a:latin typeface="Garamond" panose="02020404030301010803" pitchFamily="18" charset="0"/>
              </a:rPr>
              <a:t>          </a:t>
            </a:r>
            <a:r>
              <a:rPr lang="en-GB" sz="2700" dirty="0">
                <a:latin typeface="Garamond" panose="02020404030301010803" pitchFamily="18" charset="0"/>
              </a:rPr>
              <a:t>                     </a:t>
            </a:r>
            <a:r>
              <a:rPr lang="sl-SI" sz="2700" u="sng" dirty="0">
                <a:latin typeface="Garamond" panose="02020404030301010803" pitchFamily="18" charset="0"/>
              </a:rPr>
              <a:t>Klinična praksa v 4. letniku</a:t>
            </a:r>
            <a:br>
              <a:rPr lang="sl-SI" sz="2700" dirty="0">
                <a:latin typeface="Garamond" panose="02020404030301010803" pitchFamily="18" charset="0"/>
              </a:rPr>
            </a:br>
            <a:r>
              <a:rPr lang="sl-SI" sz="1800" dirty="0">
                <a:latin typeface="Garamond" panose="02020404030301010803" pitchFamily="18" charset="0"/>
              </a:rPr>
              <a:t>     </a:t>
            </a:r>
            <a:r>
              <a:rPr lang="en-GB" sz="1800" dirty="0">
                <a:latin typeface="Garamond" panose="02020404030301010803" pitchFamily="18" charset="0"/>
              </a:rPr>
              <a:t>   </a:t>
            </a:r>
            <a:br>
              <a:rPr lang="en-GB" sz="1800" dirty="0">
                <a:latin typeface="Garamond" panose="02020404030301010803" pitchFamily="18" charset="0"/>
              </a:rPr>
            </a:br>
            <a:r>
              <a:rPr lang="en-GB" sz="1800" dirty="0">
                <a:latin typeface="Garamond" panose="02020404030301010803" pitchFamily="18" charset="0"/>
              </a:rPr>
              <a:t>      </a:t>
            </a:r>
            <a:r>
              <a:rPr lang="sl-SI" sz="1800" dirty="0">
                <a:latin typeface="Garamond" panose="02020404030301010803" pitchFamily="18" charset="0"/>
              </a:rPr>
              <a:t>  </a:t>
            </a:r>
            <a:r>
              <a:rPr lang="en-GB" sz="1800" b="1" dirty="0" err="1">
                <a:latin typeface="Garamond" panose="02020404030301010803" pitchFamily="18" charset="0"/>
              </a:rPr>
              <a:t>Klinike</a:t>
            </a:r>
            <a:r>
              <a:rPr lang="en-GB" sz="1800" b="1" dirty="0">
                <a:latin typeface="Garamond" panose="02020404030301010803" pitchFamily="18" charset="0"/>
              </a:rPr>
              <a:t> UKCL</a:t>
            </a:r>
            <a:r>
              <a:rPr lang="en-GB" sz="1800" dirty="0">
                <a:latin typeface="Garamond" panose="02020404030301010803" pitchFamily="18" charset="0"/>
              </a:rPr>
              <a:t>:  </a:t>
            </a:r>
            <a:r>
              <a:rPr lang="sl-SI" sz="1800" u="sng" dirty="0">
                <a:latin typeface="Garamond" panose="02020404030301010803" pitchFamily="18" charset="0"/>
              </a:rPr>
              <a:t>Infekcijska</a:t>
            </a:r>
            <a:r>
              <a:rPr lang="en-GB" sz="1800" dirty="0">
                <a:latin typeface="Garamond" panose="02020404030301010803" pitchFamily="18" charset="0"/>
              </a:rPr>
              <a:t> (</a:t>
            </a:r>
            <a:r>
              <a:rPr lang="en-GB" sz="1800" b="1" dirty="0">
                <a:latin typeface="Garamond" panose="02020404030301010803" pitchFamily="18" charset="0"/>
              </a:rPr>
              <a:t>44</a:t>
            </a:r>
            <a:r>
              <a:rPr lang="en-GB" sz="1800" dirty="0">
                <a:latin typeface="Garamond" panose="02020404030301010803" pitchFamily="18" charset="0"/>
              </a:rPr>
              <a:t>)</a:t>
            </a:r>
            <a:r>
              <a:rPr lang="sl-SI" sz="1800" dirty="0">
                <a:latin typeface="Garamond" panose="02020404030301010803" pitchFamily="18" charset="0"/>
              </a:rPr>
              <a:t>, </a:t>
            </a:r>
            <a:r>
              <a:rPr lang="sl-SI" sz="1800" u="sng" dirty="0" err="1">
                <a:latin typeface="Garamond" panose="02020404030301010803" pitchFamily="18" charset="0"/>
              </a:rPr>
              <a:t>Dermato</a:t>
            </a:r>
            <a:r>
              <a:rPr lang="en-GB" sz="1800" u="sng" dirty="0" err="1">
                <a:latin typeface="Garamond" panose="02020404030301010803" pitchFamily="18" charset="0"/>
              </a:rPr>
              <a:t>venrološka</a:t>
            </a:r>
            <a:r>
              <a:rPr lang="en-GB" sz="1800" dirty="0">
                <a:latin typeface="Garamond" panose="02020404030301010803" pitchFamily="18" charset="0"/>
              </a:rPr>
              <a:t> (</a:t>
            </a:r>
            <a:r>
              <a:rPr lang="en-GB" sz="1800" b="1" dirty="0">
                <a:latin typeface="Garamond" panose="02020404030301010803" pitchFamily="18" charset="0"/>
              </a:rPr>
              <a:t>13</a:t>
            </a:r>
            <a:r>
              <a:rPr lang="en-GB" sz="1800" dirty="0">
                <a:latin typeface="Garamond" panose="02020404030301010803" pitchFamily="18" charset="0"/>
              </a:rPr>
              <a:t>)</a:t>
            </a:r>
            <a:r>
              <a:rPr lang="sl-SI" sz="1800" dirty="0">
                <a:latin typeface="Garamond" panose="02020404030301010803" pitchFamily="18" charset="0"/>
              </a:rPr>
              <a:t>, </a:t>
            </a:r>
            <a:r>
              <a:rPr lang="sl-SI" sz="1800" u="sng" dirty="0">
                <a:latin typeface="Garamond" panose="02020404030301010803" pitchFamily="18" charset="0"/>
              </a:rPr>
              <a:t>Nevrološka</a:t>
            </a:r>
            <a:r>
              <a:rPr lang="en-GB" sz="1800" dirty="0">
                <a:latin typeface="Garamond" panose="02020404030301010803" pitchFamily="18" charset="0"/>
              </a:rPr>
              <a:t> (</a:t>
            </a:r>
            <a:r>
              <a:rPr lang="en-GB" sz="1800" b="1" dirty="0">
                <a:latin typeface="Garamond" panose="02020404030301010803" pitchFamily="18" charset="0"/>
              </a:rPr>
              <a:t>9</a:t>
            </a:r>
            <a:r>
              <a:rPr lang="en-GB" sz="1800" dirty="0">
                <a:latin typeface="Garamond" panose="02020404030301010803" pitchFamily="18" charset="0"/>
              </a:rPr>
              <a:t>)</a:t>
            </a:r>
            <a:r>
              <a:rPr lang="sl-SI" sz="1800" dirty="0">
                <a:latin typeface="Garamond" panose="02020404030301010803" pitchFamily="18" charset="0"/>
              </a:rPr>
              <a:t>, </a:t>
            </a:r>
            <a:r>
              <a:rPr lang="sl-SI" sz="1800" u="sng" dirty="0">
                <a:latin typeface="Garamond" panose="02020404030301010803" pitchFamily="18" charset="0"/>
              </a:rPr>
              <a:t>Psihiatrična</a:t>
            </a:r>
            <a:r>
              <a:rPr lang="en-GB" sz="1800" dirty="0">
                <a:latin typeface="Garamond" panose="02020404030301010803" pitchFamily="18" charset="0"/>
              </a:rPr>
              <a:t> (</a:t>
            </a:r>
            <a:r>
              <a:rPr lang="en-GB" sz="1800" b="1" dirty="0">
                <a:latin typeface="Garamond" panose="02020404030301010803" pitchFamily="18" charset="0"/>
              </a:rPr>
              <a:t>0</a:t>
            </a:r>
            <a:r>
              <a:rPr lang="en-GB" sz="1800" dirty="0">
                <a:latin typeface="Garamond" panose="02020404030301010803" pitchFamily="18" charset="0"/>
              </a:rPr>
              <a:t>)</a:t>
            </a:r>
            <a:r>
              <a:rPr lang="sl-SI" sz="1800" dirty="0">
                <a:latin typeface="Garamond" panose="02020404030301010803" pitchFamily="18" charset="0"/>
              </a:rPr>
              <a:t>,</a:t>
            </a:r>
            <a:r>
              <a:rPr lang="en-GB" sz="1800" dirty="0">
                <a:latin typeface="Garamond" panose="02020404030301010803" pitchFamily="18" charset="0"/>
              </a:rPr>
              <a:t> </a:t>
            </a:r>
            <a:r>
              <a:rPr lang="en-GB" sz="1800" u="sng" dirty="0" err="1">
                <a:latin typeface="Garamond" panose="02020404030301010803" pitchFamily="18" charset="0"/>
              </a:rPr>
              <a:t>Rentgen</a:t>
            </a:r>
            <a:r>
              <a:rPr lang="en-GB" sz="1800" dirty="0">
                <a:latin typeface="Garamond" panose="02020404030301010803" pitchFamily="18" charset="0"/>
              </a:rPr>
              <a:t> (</a:t>
            </a:r>
            <a:r>
              <a:rPr lang="en-GB" sz="1800" b="1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),</a:t>
            </a:r>
            <a:br>
              <a:rPr lang="en-GB" sz="1800" dirty="0">
                <a:latin typeface="Garamond" panose="02020404030301010803" pitchFamily="18" charset="0"/>
              </a:rPr>
            </a:br>
            <a:r>
              <a:rPr lang="en-GB" sz="1800" dirty="0">
                <a:latin typeface="Garamond" panose="02020404030301010803" pitchFamily="18" charset="0"/>
              </a:rPr>
              <a:t>                                  </a:t>
            </a:r>
            <a:r>
              <a:rPr lang="sl-SI" sz="1800" dirty="0">
                <a:latin typeface="Garamond" panose="02020404030301010803" pitchFamily="18" charset="0"/>
              </a:rPr>
              <a:t> Družinska medicina</a:t>
            </a:r>
            <a:r>
              <a:rPr lang="en-GB" sz="1800" dirty="0">
                <a:latin typeface="Garamond" panose="02020404030301010803" pitchFamily="18" charset="0"/>
              </a:rPr>
              <a:t> (</a:t>
            </a:r>
            <a:r>
              <a:rPr lang="en-GB" sz="1800" b="1" dirty="0">
                <a:latin typeface="Garamond" panose="02020404030301010803" pitchFamily="18" charset="0"/>
              </a:rPr>
              <a:t>19</a:t>
            </a:r>
            <a:r>
              <a:rPr lang="en-GB" sz="1800" dirty="0">
                <a:latin typeface="Garamond" panose="02020404030301010803" pitchFamily="18" charset="0"/>
              </a:rPr>
              <a:t>)</a:t>
            </a:r>
            <a:br>
              <a:rPr lang="sl-SI" sz="1800" dirty="0">
                <a:latin typeface="Garamond" panose="02020404030301010803" pitchFamily="18" charset="0"/>
              </a:rPr>
            </a:br>
            <a:r>
              <a:rPr lang="sl-SI" sz="1800" dirty="0">
                <a:latin typeface="Garamond" panose="02020404030301010803" pitchFamily="18" charset="0"/>
              </a:rPr>
              <a:t>        </a:t>
            </a:r>
            <a:r>
              <a:rPr lang="en-GB" sz="1800" b="1" u="sng" dirty="0">
                <a:latin typeface="Garamond" panose="02020404030301010803" pitchFamily="18" charset="0"/>
              </a:rPr>
              <a:t>D</a:t>
            </a:r>
            <a:r>
              <a:rPr lang="sl-SI" sz="1800" b="1" u="sng" dirty="0" err="1">
                <a:latin typeface="Garamond" panose="02020404030301010803" pitchFamily="18" charset="0"/>
              </a:rPr>
              <a:t>rug</a:t>
            </a:r>
            <a:r>
              <a:rPr lang="en-GB" sz="1800" b="1" u="sng" dirty="0">
                <a:latin typeface="Garamond" panose="02020404030301010803" pitchFamily="18" charset="0"/>
              </a:rPr>
              <a:t>e</a:t>
            </a:r>
            <a:r>
              <a:rPr lang="sl-SI" sz="1800" b="1" u="sng" dirty="0">
                <a:latin typeface="Garamond" panose="02020404030301010803" pitchFamily="18" charset="0"/>
              </a:rPr>
              <a:t> zdravstven</a:t>
            </a:r>
            <a:r>
              <a:rPr lang="en-GB" sz="1800" b="1" u="sng" dirty="0">
                <a:latin typeface="Garamond" panose="02020404030301010803" pitchFamily="18" charset="0"/>
              </a:rPr>
              <a:t>e</a:t>
            </a:r>
            <a:r>
              <a:rPr lang="sl-SI" sz="1800" b="1" u="sng" dirty="0">
                <a:latin typeface="Garamond" panose="02020404030301010803" pitchFamily="18" charset="0"/>
              </a:rPr>
              <a:t> ustanov</a:t>
            </a:r>
            <a:r>
              <a:rPr lang="en-GB" sz="1800" b="1" u="sng" dirty="0">
                <a:latin typeface="Garamond" panose="02020404030301010803" pitchFamily="18" charset="0"/>
              </a:rPr>
              <a:t>e</a:t>
            </a:r>
            <a:r>
              <a:rPr lang="sl-SI" sz="1800" b="1" u="sng" dirty="0">
                <a:latin typeface="Garamond" panose="02020404030301010803" pitchFamily="18" charset="0"/>
              </a:rPr>
              <a:t> v SLO</a:t>
            </a:r>
            <a:r>
              <a:rPr lang="en-GB" sz="1800" dirty="0">
                <a:latin typeface="Garamond" panose="02020404030301010803" pitchFamily="18" charset="0"/>
              </a:rPr>
              <a:t>: </a:t>
            </a:r>
            <a:r>
              <a:rPr lang="en-GB" sz="1800" dirty="0" err="1">
                <a:latin typeface="Garamond" panose="02020404030301010803" pitchFamily="18" charset="0"/>
              </a:rPr>
              <a:t>npr</a:t>
            </a:r>
            <a:r>
              <a:rPr lang="en-GB" sz="1800" dirty="0">
                <a:latin typeface="Garamond" panose="02020404030301010803" pitchFamily="18" charset="0"/>
              </a:rPr>
              <a:t>. </a:t>
            </a:r>
            <a:r>
              <a:rPr lang="en-GB" sz="1800" dirty="0" err="1">
                <a:latin typeface="Garamond" panose="02020404030301010803" pitchFamily="18" charset="0"/>
              </a:rPr>
              <a:t>Infekcije</a:t>
            </a:r>
            <a:r>
              <a:rPr lang="en-GB" sz="1800" dirty="0">
                <a:latin typeface="Garamond" panose="02020404030301010803" pitchFamily="18" charset="0"/>
              </a:rPr>
              <a:t> </a:t>
            </a:r>
            <a:r>
              <a:rPr lang="en-GB" sz="1300" dirty="0">
                <a:latin typeface="Garamond" panose="02020404030301010803" pitchFamily="18" charset="0"/>
                <a:sym typeface="Symbol" panose="05050102010706020507" pitchFamily="18" charset="2"/>
              </a:rPr>
              <a:t></a:t>
            </a:r>
            <a:r>
              <a:rPr lang="en-GB" sz="1800" dirty="0">
                <a:latin typeface="Garamond" panose="02020404030301010803" pitchFamily="18" charset="0"/>
                <a:sym typeface="Symbol" panose="05050102010706020507" pitchFamily="18" charset="2"/>
              </a:rPr>
              <a:t> </a:t>
            </a:r>
            <a:r>
              <a:rPr lang="en-GB" sz="1800" dirty="0" err="1">
                <a:latin typeface="Garamond" panose="02020404030301010803" pitchFamily="18" charset="0"/>
                <a:sym typeface="Symbol" panose="05050102010706020507" pitchFamily="18" charset="2"/>
              </a:rPr>
              <a:t>Celje</a:t>
            </a:r>
            <a:r>
              <a:rPr lang="en-GB" sz="1800" dirty="0">
                <a:latin typeface="Garamond" panose="02020404030301010803" pitchFamily="18" charset="0"/>
                <a:sym typeface="Symbol" panose="05050102010706020507" pitchFamily="18" charset="2"/>
              </a:rPr>
              <a:t>, MS, NM, </a:t>
            </a:r>
            <a:r>
              <a:rPr lang="en-GB" sz="1800" dirty="0" err="1">
                <a:latin typeface="Garamond" panose="02020404030301010803" pitchFamily="18" charset="0"/>
                <a:sym typeface="Symbol" panose="05050102010706020507" pitchFamily="18" charset="2"/>
              </a:rPr>
              <a:t>Šempeter</a:t>
            </a:r>
            <a:endParaRPr lang="sl-SI" sz="1800" b="1" u="sng" dirty="0">
              <a:latin typeface="Garamond" panose="02020404030301010803" pitchFamily="18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49418" y="2667459"/>
            <a:ext cx="9618332" cy="3462711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sl-SI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LETOS 2023/24</a:t>
            </a:r>
            <a:r>
              <a:rPr lang="sl-SI" sz="29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9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še 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prostovoljni bazi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sl-SI" sz="3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2024/25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obveznega programa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študija na MF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UL</a:t>
            </a:r>
            <a:endParaRPr lang="sl-SI" sz="29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3800" b="1" dirty="0"/>
              <a:t>KDAJ:</a:t>
            </a:r>
            <a:r>
              <a:rPr lang="sl-SI" sz="1800" b="1" dirty="0"/>
              <a:t>  </a:t>
            </a:r>
            <a:r>
              <a:rPr lang="en-GB" sz="1800" b="1" dirty="0"/>
              <a:t>  </a:t>
            </a:r>
            <a:r>
              <a:rPr lang="sl-SI" sz="3600" dirty="0">
                <a:highlight>
                  <a:srgbClr val="FFFF00"/>
                </a:highlight>
              </a:rPr>
              <a:t>od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GB" sz="3600" u="sng" dirty="0">
                <a:highlight>
                  <a:srgbClr val="FFFF00"/>
                </a:highlight>
              </a:rPr>
              <a:t>1</a:t>
            </a:r>
            <a:r>
              <a:rPr lang="sl-SI" sz="3600" u="sng" dirty="0">
                <a:highlight>
                  <a:srgbClr val="FFFF00"/>
                </a:highlight>
              </a:rPr>
              <a:t>7.</a:t>
            </a:r>
            <a:r>
              <a:rPr lang="en-GB" sz="3600" u="sng" dirty="0">
                <a:highlight>
                  <a:srgbClr val="FFFF00"/>
                </a:highlight>
              </a:rPr>
              <a:t>6</a:t>
            </a:r>
            <a:r>
              <a:rPr lang="sl-SI" sz="3600" u="sng" dirty="0">
                <a:highlight>
                  <a:srgbClr val="FFFF00"/>
                </a:highlight>
              </a:rPr>
              <a:t>.</a:t>
            </a:r>
            <a:r>
              <a:rPr lang="en-US" sz="3600" u="sng" dirty="0">
                <a:highlight>
                  <a:srgbClr val="FFFF00"/>
                </a:highlight>
              </a:rPr>
              <a:t>202</a:t>
            </a:r>
            <a:r>
              <a:rPr lang="sl-SI" sz="3600" u="sng" dirty="0">
                <a:highlight>
                  <a:srgbClr val="FFFF00"/>
                </a:highlight>
              </a:rPr>
              <a:t>4</a:t>
            </a:r>
            <a:r>
              <a:rPr lang="en-US" sz="3600" u="sng" dirty="0">
                <a:highlight>
                  <a:srgbClr val="FFFF00"/>
                </a:highlight>
              </a:rPr>
              <a:t> </a:t>
            </a:r>
            <a:r>
              <a:rPr lang="sl-SI" sz="3600" u="sng" dirty="0">
                <a:highlight>
                  <a:srgbClr val="FFFF00"/>
                </a:highlight>
              </a:rPr>
              <a:t>  do   13.9.2024</a:t>
            </a:r>
          </a:p>
          <a:p>
            <a:pPr algn="just">
              <a:lnSpc>
                <a:spcPct val="115000"/>
              </a:lnSpc>
            </a:pPr>
            <a:r>
              <a:rPr lang="sl-SI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TRAJANJE: </a:t>
            </a:r>
            <a:r>
              <a:rPr lang="en-GB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Dva tedna </a:t>
            </a:r>
            <a:r>
              <a:rPr lang="sl-SI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 delovnih dni</a:t>
            </a:r>
            <a:r>
              <a:rPr lang="sl-SI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 skupnem obsegu 60 ur, oziroma 6 efektivnih ur/dan.</a:t>
            </a:r>
          </a:p>
          <a:p>
            <a:pPr algn="just">
              <a:lnSpc>
                <a:spcPct val="115000"/>
              </a:lnSpc>
            </a:pPr>
            <a:r>
              <a:rPr lang="sl-SI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 KOM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l-SI" sz="2900" u="sng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pod nadzorom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izbranega </a:t>
            </a:r>
            <a:r>
              <a:rPr lang="sl-SI" sz="29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kliničnega mentorja</a:t>
            </a:r>
          </a:p>
          <a:p>
            <a:pPr algn="just">
              <a:lnSpc>
                <a:spcPct val="115000"/>
              </a:lnSpc>
            </a:pPr>
            <a:r>
              <a:rPr lang="sl-SI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KLINIČNI MENTOR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9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en-GB" sz="29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izanti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3-leti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specializacije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9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vsi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ostali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9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3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USTANOVE</a:t>
            </a:r>
            <a:r>
              <a:rPr lang="sl-SI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UKCL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tudi druge </a:t>
            </a:r>
            <a:r>
              <a:rPr lang="en-US" sz="2900" u="sng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zdravstven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ustanov</a:t>
            </a:r>
            <a:r>
              <a:rPr lang="sl-SI" sz="2900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 SLO </a:t>
            </a:r>
            <a:r>
              <a:rPr lang="sl-SI" sz="2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Celje, Novo mesto</a:t>
            </a:r>
            <a:r>
              <a:rPr lang="en-GB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MS</a:t>
            </a:r>
            <a:r>
              <a:rPr lang="sl-SI" sz="29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en-GB" sz="23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l-SI" sz="3800" b="1" dirty="0"/>
              <a:t>KAKO: </a:t>
            </a:r>
            <a:r>
              <a:rPr lang="en-GB" sz="3800" b="1" dirty="0"/>
              <a:t> </a:t>
            </a:r>
            <a:r>
              <a:rPr lang="sl-SI" sz="3400" dirty="0"/>
              <a:t>Uvodni seminar</a:t>
            </a:r>
            <a:r>
              <a:rPr lang="en-GB" sz="3400" dirty="0"/>
              <a:t> o </a:t>
            </a:r>
            <a:r>
              <a:rPr lang="en-GB" sz="3400" dirty="0" err="1"/>
              <a:t>poteku</a:t>
            </a:r>
            <a:r>
              <a:rPr lang="en-GB" sz="3400" dirty="0"/>
              <a:t> Kl. </a:t>
            </a:r>
            <a:r>
              <a:rPr lang="en-GB" sz="3400" dirty="0" err="1"/>
              <a:t>prakse</a:t>
            </a:r>
            <a:r>
              <a:rPr lang="en-GB" sz="3400" dirty="0"/>
              <a:t> </a:t>
            </a:r>
            <a:r>
              <a:rPr lang="sl-SI" sz="3400" dirty="0"/>
              <a:t> </a:t>
            </a:r>
            <a:r>
              <a:rPr lang="sl-SI" sz="3400" dirty="0">
                <a:sym typeface="Symbol" panose="05050102010706020507" pitchFamily="18" charset="2"/>
              </a:rPr>
              <a:t> </a:t>
            </a:r>
            <a:r>
              <a:rPr lang="en-GB" sz="3400" dirty="0" err="1">
                <a:sym typeface="Symbol" panose="05050102010706020507" pitchFamily="18" charset="2"/>
              </a:rPr>
              <a:t>Ocena</a:t>
            </a:r>
            <a:r>
              <a:rPr lang="en-GB" sz="3400" dirty="0">
                <a:sym typeface="Symbol" panose="05050102010706020507" pitchFamily="18" charset="2"/>
              </a:rPr>
              <a:t> </a:t>
            </a:r>
            <a:r>
              <a:rPr lang="en-GB" sz="3400" dirty="0" err="1">
                <a:sym typeface="Symbol" panose="05050102010706020507" pitchFamily="18" charset="2"/>
              </a:rPr>
              <a:t>študenta</a:t>
            </a:r>
            <a:r>
              <a:rPr lang="en-GB" sz="3400" dirty="0">
                <a:sym typeface="Symbol" panose="05050102010706020507" pitchFamily="18" charset="2"/>
              </a:rPr>
              <a:t> in p</a:t>
            </a:r>
            <a:r>
              <a:rPr lang="en-US" sz="3400" dirty="0" err="1"/>
              <a:t>riprava</a:t>
            </a:r>
            <a:r>
              <a:rPr lang="en-US" sz="3400" dirty="0"/>
              <a:t> </a:t>
            </a:r>
            <a:r>
              <a:rPr lang="en-US" sz="3400" dirty="0" err="1"/>
              <a:t>poročila</a:t>
            </a:r>
            <a:r>
              <a:rPr lang="sl-SI" sz="3400" dirty="0"/>
              <a:t> </a:t>
            </a:r>
            <a:r>
              <a:rPr lang="sl-SI" sz="3400" dirty="0">
                <a:sym typeface="Symbol" panose="05050102010706020507" pitchFamily="18" charset="2"/>
              </a:rPr>
              <a:t> </a:t>
            </a:r>
            <a:endParaRPr lang="en-GB" sz="3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GB" sz="3400" dirty="0">
                <a:sym typeface="Symbol" panose="05050102010706020507" pitchFamily="18" charset="2"/>
              </a:rPr>
              <a:t>                                     </a:t>
            </a:r>
            <a:r>
              <a:rPr lang="sl-SI" sz="3400" dirty="0"/>
              <a:t>Zaključni seminar z podajanjem</a:t>
            </a:r>
            <a:r>
              <a:rPr lang="en-GB" sz="3400" dirty="0"/>
              <a:t> </a:t>
            </a:r>
            <a:r>
              <a:rPr lang="sl-SI" sz="3400" dirty="0"/>
              <a:t>povratne informacije </a:t>
            </a:r>
            <a:r>
              <a:rPr lang="sl-SI" sz="2300" dirty="0"/>
              <a:t>(</a:t>
            </a:r>
            <a:r>
              <a:rPr lang="sl-SI" sz="2900" dirty="0"/>
              <a:t>sodelujejo študenti in mentorji</a:t>
            </a:r>
            <a:r>
              <a:rPr lang="sl-SI" sz="2300" dirty="0"/>
              <a:t>) </a:t>
            </a:r>
            <a:endParaRPr lang="en-GB" sz="2300" dirty="0"/>
          </a:p>
          <a:p>
            <a:r>
              <a:rPr lang="en-GB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PRIJAVA za kl. </a:t>
            </a:r>
            <a:r>
              <a:rPr lang="en-GB" sz="3800" b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mentorja</a:t>
            </a:r>
            <a:r>
              <a:rPr lang="en-GB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3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GB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spleta</a:t>
            </a:r>
            <a:r>
              <a:rPr lang="en-GB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GB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GB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lang="en-GB" sz="3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endParaRPr lang="en-GB" sz="3800" b="1" dirty="0"/>
          </a:p>
          <a:p>
            <a:r>
              <a:rPr lang="sl-SI" sz="3800" b="1" dirty="0"/>
              <a:t>INFO:</a:t>
            </a:r>
            <a:r>
              <a:rPr lang="en-GB" sz="3800" b="1" dirty="0"/>
              <a:t> </a:t>
            </a:r>
            <a:r>
              <a:rPr lang="sl-SI" b="1" dirty="0"/>
              <a:t> </a:t>
            </a:r>
            <a:r>
              <a:rPr lang="sl-SI" sz="2900" dirty="0">
                <a:hlinkClick r:id="rId2"/>
              </a:rPr>
              <a:t>janez.tomazic@kclj.si</a:t>
            </a:r>
            <a:r>
              <a:rPr lang="sl-SI" sz="2900" dirty="0"/>
              <a:t>;   </a:t>
            </a:r>
            <a:r>
              <a:rPr lang="nn-NO" sz="2900" dirty="0">
                <a:solidFill>
                  <a:srgbClr val="333333"/>
                </a:solidFill>
              </a:rPr>
              <a:t>Sara Bevc Jonan </a:t>
            </a:r>
            <a:r>
              <a:rPr lang="sl-SI" sz="2900" dirty="0" err="1">
                <a:solidFill>
                  <a:srgbClr val="333333"/>
                </a:solidFill>
                <a:hlinkClick r:id="rId3"/>
              </a:rPr>
              <a:t>klinicna.praksa</a:t>
            </a:r>
            <a:r>
              <a:rPr lang="nn-NO" sz="2900" dirty="0">
                <a:solidFill>
                  <a:srgbClr val="333333"/>
                </a:solidFill>
                <a:hlinkClick r:id="rId3"/>
              </a:rPr>
              <a:t>@mf.uni-lj.si</a:t>
            </a:r>
            <a:r>
              <a:rPr lang="sl-SI" sz="2900" dirty="0">
                <a:solidFill>
                  <a:srgbClr val="333333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2900" dirty="0">
                <a:solidFill>
                  <a:srgbClr val="333333"/>
                </a:solidFill>
              </a:rPr>
              <a:t>      </a:t>
            </a:r>
            <a:r>
              <a:rPr lang="sl-SI" sz="2900" dirty="0">
                <a:solidFill>
                  <a:srgbClr val="333333"/>
                </a:solidFill>
              </a:rPr>
              <a:t>	če vse drugo odpove: </a:t>
            </a:r>
            <a:r>
              <a:rPr lang="sl-SI" sz="2900" dirty="0">
                <a:solidFill>
                  <a:srgbClr val="333333"/>
                </a:solidFill>
                <a:hlinkClick r:id="rId4"/>
              </a:rPr>
              <a:t>mitja.kosnik@klinika-golnik.si</a:t>
            </a:r>
            <a:r>
              <a:rPr lang="sl-SI" sz="2900" dirty="0">
                <a:solidFill>
                  <a:srgbClr val="333333"/>
                </a:solidFill>
              </a:rPr>
              <a:t> </a:t>
            </a:r>
            <a:endParaRPr lang="sl-SI" sz="2900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127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6F8CA-3DC5-4BBF-9B28-E238E741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80" y="1342238"/>
            <a:ext cx="8504040" cy="46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1551-0DA1-4657-B6EB-D15DDE47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8055"/>
            <a:ext cx="12192000" cy="1143000"/>
          </a:xfrm>
        </p:spPr>
        <p:txBody>
          <a:bodyPr/>
          <a:lstStyle/>
          <a:p>
            <a:pPr algn="l"/>
            <a:r>
              <a:rPr lang="en-GB" dirty="0"/>
              <a:t>         </a:t>
            </a:r>
            <a:r>
              <a:rPr lang="en-GB" dirty="0" err="1"/>
              <a:t>Želim</a:t>
            </a:r>
            <a:r>
              <a:rPr lang="en-GB" dirty="0"/>
              <a:t> </a:t>
            </a:r>
            <a:r>
              <a:rPr lang="en-GB" dirty="0" err="1"/>
              <a:t>Vam</a:t>
            </a:r>
            <a:r>
              <a:rPr lang="en-GB" dirty="0"/>
              <a:t> </a:t>
            </a:r>
            <a:r>
              <a:rPr lang="en-GB" dirty="0" err="1"/>
              <a:t>edukativno</a:t>
            </a:r>
            <a:r>
              <a:rPr lang="en-GB" dirty="0"/>
              <a:t>, </a:t>
            </a:r>
            <a:r>
              <a:rPr lang="en-GB" dirty="0" err="1"/>
              <a:t>ustvarjalno</a:t>
            </a:r>
            <a:r>
              <a:rPr lang="en-GB" dirty="0"/>
              <a:t> in </a:t>
            </a:r>
            <a:r>
              <a:rPr lang="en-GB" dirty="0" err="1"/>
              <a:t>prijetno</a:t>
            </a:r>
            <a:r>
              <a:rPr lang="en-GB" dirty="0"/>
              <a:t> </a:t>
            </a:r>
            <a:r>
              <a:rPr lang="en-GB" dirty="0" err="1"/>
              <a:t>delo</a:t>
            </a:r>
            <a:r>
              <a:rPr lang="en-GB" dirty="0"/>
              <a:t> s </a:t>
            </a:r>
            <a:r>
              <a:rPr lang="en-GB" dirty="0" err="1"/>
              <a:t>študenti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710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A3F4CB8-4A74-48D0-A588-3D1B10F731A9}"/>
              </a:ext>
            </a:extLst>
          </p:cNvPr>
          <p:cNvSpPr/>
          <p:nvPr/>
        </p:nvSpPr>
        <p:spPr>
          <a:xfrm>
            <a:off x="1542197" y="1646831"/>
            <a:ext cx="85466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l-SI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Janez Tomažič</a:t>
            </a:r>
            <a:r>
              <a:rPr lang="sl-SI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koordinator klinične prakse 4. letnik - Katedra za infekcijske bolezni in epidemiologijo</a:t>
            </a:r>
            <a:endParaRPr lang="sl-SI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1200"/>
              </a:spcAft>
            </a:pPr>
            <a:r>
              <a:rPr lang="sl-SI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izr. prof. dr. Mateja Dolenc Voljč</a:t>
            </a:r>
            <a:r>
              <a:rPr lang="sl-SI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Katedra za dermatovenerologijo</a:t>
            </a:r>
            <a:endParaRPr lang="sl-SI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1200"/>
              </a:spcAft>
            </a:pPr>
            <a:r>
              <a:rPr lang="sl-SI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Zvezdan </a:t>
            </a:r>
            <a:r>
              <a:rPr lang="sl-SI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Pirtošek</a:t>
            </a:r>
            <a:r>
              <a:rPr lang="sl-SI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Katedra za nevrologijo</a:t>
            </a:r>
            <a:endParaRPr lang="sl-SI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1200"/>
              </a:spcAft>
            </a:pPr>
            <a:r>
              <a:rPr lang="sl-SI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Peter Pregelj</a:t>
            </a:r>
            <a:r>
              <a:rPr lang="sl-SI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Katedra za psihiatrijo</a:t>
            </a:r>
            <a:endParaRPr lang="sl-SI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1200"/>
              </a:spcAft>
            </a:pPr>
            <a:r>
              <a:rPr lang="sl-SI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Katarina </a:t>
            </a:r>
            <a:r>
              <a:rPr lang="sl-SI" u="sng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Šurlan</a:t>
            </a:r>
            <a:r>
              <a:rPr lang="sl-SI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Popovič</a:t>
            </a:r>
            <a:r>
              <a:rPr lang="sl-SI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Katedra za radiologijo</a:t>
            </a:r>
          </a:p>
          <a:p>
            <a:pPr algn="just">
              <a:spcAft>
                <a:spcPts val="1200"/>
              </a:spcAft>
            </a:pPr>
            <a:r>
              <a:rPr lang="sl-SI"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Marija Petek Šter</a:t>
            </a:r>
            <a:r>
              <a:rPr lang="sl-SI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Katedra za družinsko medicino</a:t>
            </a:r>
            <a:endParaRPr lang="sl-SI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1200"/>
              </a:spcAft>
            </a:pPr>
            <a:endParaRPr lang="sl-SI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A3E0C0B-B662-1606-8C26-3F3B8310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Koordinatorji klinične prakse v 4. letniku </a:t>
            </a:r>
          </a:p>
        </p:txBody>
      </p:sp>
    </p:spTree>
    <p:extLst>
      <p:ext uri="{BB962C8B-B14F-4D97-AF65-F5344CB8AC3E}">
        <p14:creationId xmlns:p14="http://schemas.microsoft.com/office/powerpoint/2010/main" val="19892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9D15-16FB-4CB0-95F7-C0C9BCEF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0" y="492752"/>
            <a:ext cx="10972800" cy="1143000"/>
          </a:xfrm>
        </p:spPr>
        <p:txBody>
          <a:bodyPr/>
          <a:lstStyle/>
          <a:p>
            <a:r>
              <a:rPr lang="en-GB" dirty="0" err="1"/>
              <a:t>Zakaj</a:t>
            </a:r>
            <a:r>
              <a:rPr lang="en-GB" dirty="0"/>
              <a:t> bi postal </a:t>
            </a:r>
            <a:r>
              <a:rPr lang="en-GB" dirty="0" err="1"/>
              <a:t>klinični</a:t>
            </a:r>
            <a:r>
              <a:rPr lang="en-GB" dirty="0"/>
              <a:t> mentor?</a:t>
            </a: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BFDC8F-BEB0-4E1C-A589-FAD9D0AC35C8}"/>
              </a:ext>
            </a:extLst>
          </p:cNvPr>
          <p:cNvSpPr/>
          <p:nvPr/>
        </p:nvSpPr>
        <p:spPr>
          <a:xfrm>
            <a:off x="1249959" y="1763626"/>
            <a:ext cx="103436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Glavne koristi klinične prakse za študente</a:t>
            </a:r>
            <a:r>
              <a:rPr lang="sl-SI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Učvrstitev </a:t>
            </a:r>
            <a:r>
              <a:rPr lang="sl-SI" sz="16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veščine jemanja anamneze</a:t>
            </a:r>
            <a:r>
              <a:rPr lang="sl-SI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sl-SI" sz="16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tel. pregleda</a:t>
            </a:r>
            <a:r>
              <a:rPr lang="sl-SI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sl-SI" sz="16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učenje nekaterih </a:t>
            </a:r>
            <a:r>
              <a:rPr lang="sl-SI" sz="1600" u="sng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kl</a:t>
            </a:r>
            <a:r>
              <a:rPr lang="sl-SI" sz="16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veščin</a:t>
            </a:r>
            <a:r>
              <a:rPr lang="sl-SI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sl-SI" sz="16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sporazumevanje in oblikovanje profesionalnih in humanističnih vrednot</a:t>
            </a:r>
            <a:r>
              <a:rPr lang="sl-SI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sl-SI" sz="1600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timsko delo</a:t>
            </a:r>
            <a:r>
              <a:rPr lang="sl-SI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itd.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GB" sz="1600" u="sng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generacija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1600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ki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prihaja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jeseni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(2024-2025) </a:t>
            </a:r>
            <a:r>
              <a:rPr lang="en-GB" sz="1600" b="1" u="sng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16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KP </a:t>
            </a:r>
            <a:r>
              <a:rPr lang="en-GB" sz="1600" b="1" u="sng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že</a:t>
            </a:r>
            <a:r>
              <a:rPr lang="en-GB" sz="1600" b="1" u="sng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od 1. </a:t>
            </a:r>
            <a:r>
              <a:rPr lang="en-GB" sz="1600" b="1" u="sng" dirty="0" err="1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letnika</a:t>
            </a:r>
            <a:r>
              <a:rPr lang="en-GB" sz="1600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sz="1600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l-SI" b="1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Zakaj bi rad postal Klinični mentor?</a:t>
            </a:r>
            <a:endParaRPr lang="sl-SI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l-SI" dirty="0">
                <a:solidFill>
                  <a:srgbClr val="24242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  </a:t>
            </a:r>
            <a:r>
              <a:rPr lang="sl-SI" sz="1600" u="sng" dirty="0">
                <a:solidFill>
                  <a:srgbClr val="242424"/>
                </a:solidFill>
                <a:ea typeface="Times New Roman" panose="02020603050405020304" pitchFamily="18" charset="0"/>
              </a:rPr>
              <a:t>nova habilitacija</a:t>
            </a: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 na MF UL (drugo leto bo tudi finančno podprta)</a:t>
            </a:r>
            <a:endParaRPr lang="sl-SI" sz="1600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-  </a:t>
            </a:r>
            <a:r>
              <a:rPr lang="sl-SI" sz="1600" u="sng" dirty="0">
                <a:solidFill>
                  <a:srgbClr val="242424"/>
                </a:solidFill>
                <a:ea typeface="Times New Roman" panose="02020603050405020304" pitchFamily="18" charset="0"/>
              </a:rPr>
              <a:t>postaneš del akademskega sveta</a:t>
            </a:r>
            <a:endParaRPr lang="sl-SI" sz="1600" u="sng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-  </a:t>
            </a:r>
            <a:r>
              <a:rPr lang="sl-SI" sz="1600" u="sng" dirty="0">
                <a:solidFill>
                  <a:srgbClr val="242424"/>
                </a:solidFill>
                <a:ea typeface="Times New Roman" panose="02020603050405020304" pitchFamily="18" charset="0"/>
              </a:rPr>
              <a:t>dostop do izobraževanj</a:t>
            </a: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, ki jih organizira MF UL</a:t>
            </a:r>
            <a:endParaRPr lang="sl-SI" sz="1600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-  </a:t>
            </a:r>
            <a:r>
              <a:rPr lang="sl-SI" sz="1600" u="sng" dirty="0">
                <a:solidFill>
                  <a:srgbClr val="242424"/>
                </a:solidFill>
                <a:ea typeface="Times New Roman" panose="02020603050405020304" pitchFamily="18" charset="0"/>
              </a:rPr>
              <a:t>dostop do literature</a:t>
            </a: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 preko CMZ</a:t>
            </a:r>
            <a:endParaRPr lang="en-GB" sz="1600" dirty="0">
              <a:solidFill>
                <a:srgbClr val="242424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n-GB" sz="1600" dirty="0"/>
              <a:t>-  </a:t>
            </a:r>
            <a:r>
              <a:rPr lang="sl-SI" sz="1600" dirty="0"/>
              <a:t>Študent po končanem 4. letniku je lahko</a:t>
            </a:r>
            <a:r>
              <a:rPr lang="en-GB" sz="1600" dirty="0"/>
              <a:t> </a:t>
            </a:r>
            <a:r>
              <a:rPr lang="en-GB" sz="1600" dirty="0" err="1"/>
              <a:t>tudi</a:t>
            </a:r>
            <a:r>
              <a:rPr lang="sl-SI" sz="1600" dirty="0"/>
              <a:t> v veliko </a:t>
            </a:r>
            <a:r>
              <a:rPr lang="sl-SI" sz="1600" u="sng" dirty="0"/>
              <a:t>pomoč</a:t>
            </a:r>
            <a:r>
              <a:rPr lang="sl-SI" sz="1600" dirty="0"/>
              <a:t> (eden na enega)</a:t>
            </a:r>
            <a:r>
              <a:rPr lang="en-GB" sz="1600" dirty="0"/>
              <a:t>.</a:t>
            </a:r>
            <a:r>
              <a:rPr lang="sl-SI" sz="1600" dirty="0"/>
              <a:t> Način „</a:t>
            </a:r>
            <a:r>
              <a:rPr lang="sl-SI" sz="1600" u="sng" dirty="0"/>
              <a:t>rekrutiranja</a:t>
            </a:r>
            <a:r>
              <a:rPr lang="sl-SI" sz="1600" dirty="0"/>
              <a:t>“ novih </a:t>
            </a:r>
            <a:endParaRPr lang="en-GB" sz="1600" dirty="0"/>
          </a:p>
          <a:p>
            <a:pPr algn="just">
              <a:spcAft>
                <a:spcPts val="600"/>
              </a:spcAft>
            </a:pPr>
            <a:r>
              <a:rPr lang="en-GB" sz="1600" dirty="0"/>
              <a:t>   </a:t>
            </a:r>
            <a:r>
              <a:rPr lang="sl-SI" sz="1600" dirty="0"/>
              <a:t>sposobnih mlajših kolegov, ki pokaže interes za infektologijo</a:t>
            </a:r>
            <a:r>
              <a:rPr lang="en-GB" sz="1600" dirty="0"/>
              <a:t>, </a:t>
            </a:r>
            <a:r>
              <a:rPr lang="en-GB" sz="1600" dirty="0" err="1"/>
              <a:t>dermatologijo</a:t>
            </a:r>
            <a:r>
              <a:rPr lang="en-GB" sz="1600" dirty="0"/>
              <a:t>, </a:t>
            </a:r>
            <a:r>
              <a:rPr lang="en-GB" sz="1600" dirty="0" err="1"/>
              <a:t>nevrologijo</a:t>
            </a:r>
            <a:r>
              <a:rPr lang="en-GB" sz="1600" dirty="0"/>
              <a:t>,</a:t>
            </a:r>
            <a:r>
              <a:rPr lang="sl-SI" sz="1600" dirty="0"/>
              <a:t> …</a:t>
            </a:r>
            <a:r>
              <a:rPr lang="en-GB" sz="1600" dirty="0"/>
              <a:t> </a:t>
            </a:r>
            <a:r>
              <a:rPr lang="en-GB" sz="1600" dirty="0" err="1"/>
              <a:t>itd</a:t>
            </a:r>
            <a:r>
              <a:rPr lang="en-GB" sz="1600" dirty="0"/>
              <a:t>.</a:t>
            </a:r>
            <a:r>
              <a:rPr lang="sl-SI" sz="1600" dirty="0"/>
              <a:t> </a:t>
            </a:r>
            <a:endParaRPr lang="en-GB" sz="1600" dirty="0"/>
          </a:p>
          <a:p>
            <a:pPr algn="just">
              <a:spcAft>
                <a:spcPts val="600"/>
              </a:spcAft>
            </a:pP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-  izobraževanje za mentorstvo se </a:t>
            </a:r>
            <a:r>
              <a:rPr lang="sl-SI" sz="1600" u="sng" dirty="0">
                <a:solidFill>
                  <a:srgbClr val="242424"/>
                </a:solidFill>
                <a:ea typeface="Times New Roman" panose="02020603050405020304" pitchFamily="18" charset="0"/>
              </a:rPr>
              <a:t>upošteva pri podaljševanju zdravniške/zobozdravniške licence</a:t>
            </a:r>
            <a:endParaRPr lang="sl-SI" sz="1600" u="sng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- »</a:t>
            </a:r>
            <a:r>
              <a:rPr lang="sl-SI" sz="1600" b="1" u="sng" dirty="0">
                <a:solidFill>
                  <a:srgbClr val="242424"/>
                </a:solidFill>
                <a:ea typeface="Times New Roman" panose="02020603050405020304" pitchFamily="18" charset="0"/>
              </a:rPr>
              <a:t>kdor uči druge, največ nauči sebe</a:t>
            </a:r>
            <a:r>
              <a:rPr lang="sl-SI" sz="1600" dirty="0">
                <a:solidFill>
                  <a:srgbClr val="242424"/>
                </a:solidFill>
                <a:ea typeface="Times New Roman" panose="02020603050405020304" pitchFamily="18" charset="0"/>
              </a:rPr>
              <a:t>«.</a:t>
            </a:r>
            <a:endParaRPr lang="sl-SI" sz="1600" dirty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l-SI" sz="16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l-S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4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73A8952-F5FC-4333-B2DE-27A74F4C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436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Spletna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prijavnica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klinične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mentorje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objavljena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spletni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strani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MF-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klinična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praksa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Link do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spletne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prijavnice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https://forms.office.com/e/LePn3TckdV</a:t>
            </a:r>
            <a:endParaRPr kumimoji="0" lang="en-GB" altLang="sl-SI" sz="12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Prijavite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lahko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tudi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mobilnim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sl-SI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telefonom</a:t>
            </a: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C:\Users\infek73\AppData\Local\Packages\Microsoft.Windows.Photos_8wekyb3d8bbwe\TempState\ShareServiceTempFolder\QR koda Prijavnica za Kl. mentorja.jpeg">
            <a:extLst>
              <a:ext uri="{FF2B5EF4-FFF2-40B4-BE49-F238E27FC236}">
                <a16:creationId xmlns:a16="http://schemas.microsoft.com/office/drawing/2014/main" id="{988B1F41-81FB-425D-A05E-EC82477F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04" y="10668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955CC8-AEF5-42DF-A626-D2ED5FBE2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704" y="6629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5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ECBC6-A188-43F4-9586-26BA638EA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72" y="728875"/>
            <a:ext cx="7700256" cy="57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C7717-BEB6-4539-B7C6-B52568EA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47625"/>
            <a:ext cx="73818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13973-ABFB-4B75-8375-1624CAB8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176992"/>
            <a:ext cx="67722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1E40C-0B6D-53C6-E526-8F22EB4A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915FA6-4ECF-780A-B65D-BBCF850E7F52}"/>
              </a:ext>
            </a:extLst>
          </p:cNvPr>
          <p:cNvSpPr txBox="1"/>
          <p:nvPr/>
        </p:nvSpPr>
        <p:spPr>
          <a:xfrm>
            <a:off x="8292132" y="352274"/>
            <a:ext cx="3828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4. letnika:</a:t>
            </a:r>
            <a:endParaRPr lang="sl-SI" sz="2000" dirty="0">
              <a:solidFill>
                <a:srgbClr val="212121"/>
              </a:solidFill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 petek 31.5.2024 ob 8:00</a:t>
            </a:r>
          </a:p>
          <a:p>
            <a:pPr algn="l">
              <a:spcAft>
                <a:spcPts val="0"/>
              </a:spcAft>
            </a:pPr>
            <a:r>
              <a:rPr lang="sl-SI" dirty="0">
                <a:solidFill>
                  <a:srgbClr val="1F497D"/>
                </a:solidFill>
                <a:latin typeface="Calibri" panose="020F0502020204030204" pitchFamily="34" charset="0"/>
              </a:rPr>
              <a:t>Prijave bodo odprte do konca junija</a:t>
            </a:r>
          </a:p>
        </p:txBody>
      </p:sp>
      <p:pic>
        <p:nvPicPr>
          <p:cNvPr id="15" name="Označba mesta vsebine 14">
            <a:extLst>
              <a:ext uri="{FF2B5EF4-FFF2-40B4-BE49-F238E27FC236}">
                <a16:creationId xmlns:a16="http://schemas.microsoft.com/office/drawing/2014/main" id="{A67EA8C3-5765-7A95-2B4F-098DEA679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" t="9372" r="14267" b="9110"/>
          <a:stretch/>
        </p:blipFill>
        <p:spPr>
          <a:xfrm>
            <a:off x="1578591" y="1873413"/>
            <a:ext cx="7374340" cy="4349965"/>
          </a:xfrm>
        </p:spPr>
      </p:pic>
      <p:sp>
        <p:nvSpPr>
          <p:cNvPr id="16" name="Puščica: levo 15">
            <a:extLst>
              <a:ext uri="{FF2B5EF4-FFF2-40B4-BE49-F238E27FC236}">
                <a16:creationId xmlns:a16="http://schemas.microsoft.com/office/drawing/2014/main" id="{BE2550BA-65CB-CB66-561F-ED974BAC25D1}"/>
              </a:ext>
            </a:extLst>
          </p:cNvPr>
          <p:cNvSpPr/>
          <p:nvPr/>
        </p:nvSpPr>
        <p:spPr>
          <a:xfrm>
            <a:off x="2751278" y="3466531"/>
            <a:ext cx="746077" cy="1546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45633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1192</TotalTime>
  <Words>978</Words>
  <Application>Microsoft Office PowerPoint</Application>
  <PresentationFormat>Širokozaslonsko</PresentationFormat>
  <Paragraphs>81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Garamond</vt:lpstr>
      <vt:lpstr>Symbol</vt:lpstr>
      <vt:lpstr>Times New Roman</vt:lpstr>
      <vt:lpstr>Retrospektiva</vt:lpstr>
      <vt:lpstr>Office Theme</vt:lpstr>
      <vt:lpstr>Predstavitev spremenjenega ŠP medicine/dentalne medicine in mesto klinične prakse</vt:lpstr>
      <vt:lpstr>                               Klinična praksa v 4. letniku                  Klinike UKCL:  Infekcijska (44), Dermatovenrološka (13), Nevrološka (9), Psihiatrična (0), Rentgen (1),                                    Družinska medicina (19)         Druge zdravstvene ustanove v SLO: npr. Infekcije  Celje, MS, NM, Šempeter</vt:lpstr>
      <vt:lpstr>Koordinatorji klinične prakse v 4. letniku </vt:lpstr>
      <vt:lpstr>Zakaj bi postal klinični mentor?</vt:lpstr>
      <vt:lpstr>PowerPointova predstavitev</vt:lpstr>
      <vt:lpstr>PowerPointova predstavitev</vt:lpstr>
      <vt:lpstr>PowerPointova predstavitev</vt:lpstr>
      <vt:lpstr>PowerPointova predstavitev</vt:lpstr>
      <vt:lpstr>Izbira mentorja</vt:lpstr>
      <vt:lpstr>Izbira mentorja  1. vstopite v svoj VIS in izberite Opravljanje klinične prakse</vt:lpstr>
      <vt:lpstr>PowerPointova predstavitev</vt:lpstr>
      <vt:lpstr>Mentor dobi opomnik 3 dni pred potekom roka za potrditev prevzema mentorstva</vt:lpstr>
      <vt:lpstr>Študent dobi obvestilo…</vt:lpstr>
      <vt:lpstr>Ko študent čaka na potrditev mentorja v VIS:</vt:lpstr>
      <vt:lpstr>Ko mentor potrdi prijavo študenta v VIS: </vt:lpstr>
      <vt:lpstr>Po izbiri mentorja</vt:lpstr>
      <vt:lpstr>PowerPointova predstavitev</vt:lpstr>
      <vt:lpstr>PowerPointova predstavitev</vt:lpstr>
      <vt:lpstr>PowerPointova predstavitev</vt:lpstr>
      <vt:lpstr>PowerPointova predstavitev</vt:lpstr>
      <vt:lpstr>         Želim Vam edukativno, ustvarjalno in prijetno delo s študenti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Klinična praksa – predstavitev pilotnega izvajanja za študnete 1. letnika v študijskem letu 2019/20</dc:title>
  <dc:creator>Majap</dc:creator>
  <cp:lastModifiedBy>Bevc Jonan, Sara</cp:lastModifiedBy>
  <cp:revision>136</cp:revision>
  <dcterms:created xsi:type="dcterms:W3CDTF">2020-01-02T15:52:12Z</dcterms:created>
  <dcterms:modified xsi:type="dcterms:W3CDTF">2024-06-12T07:58:27Z</dcterms:modified>
</cp:coreProperties>
</file>