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4"/>
  </p:sldMasterIdLst>
  <p:notesMasterIdLst>
    <p:notesMasterId r:id="rId29"/>
  </p:notesMasterIdLst>
  <p:sldIdLst>
    <p:sldId id="263" r:id="rId5"/>
    <p:sldId id="270" r:id="rId6"/>
    <p:sldId id="264" r:id="rId7"/>
    <p:sldId id="271" r:id="rId8"/>
    <p:sldId id="272" r:id="rId9"/>
    <p:sldId id="269" r:id="rId10"/>
    <p:sldId id="266" r:id="rId11"/>
    <p:sldId id="294" r:id="rId12"/>
    <p:sldId id="302" r:id="rId13"/>
    <p:sldId id="299" r:id="rId14"/>
    <p:sldId id="300" r:id="rId15"/>
    <p:sldId id="301" r:id="rId16"/>
    <p:sldId id="287" r:id="rId17"/>
    <p:sldId id="279" r:id="rId18"/>
    <p:sldId id="280" r:id="rId19"/>
    <p:sldId id="282" r:id="rId20"/>
    <p:sldId id="283" r:id="rId21"/>
    <p:sldId id="284" r:id="rId22"/>
    <p:sldId id="285" r:id="rId23"/>
    <p:sldId id="286" r:id="rId24"/>
    <p:sldId id="298" r:id="rId25"/>
    <p:sldId id="277" r:id="rId26"/>
    <p:sldId id="297" r:id="rId27"/>
    <p:sldId id="303" r:id="rId2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980" autoAdjust="0"/>
  </p:normalViewPr>
  <p:slideViewPr>
    <p:cSldViewPr>
      <p:cViewPr varScale="1">
        <p:scale>
          <a:sx n="84" d="100"/>
          <a:sy n="84" d="100"/>
        </p:scale>
        <p:origin x="1418" y="3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8CA51-6F6C-4DDA-9D2F-397AC334D2FD}" type="datetimeFigureOut">
              <a:rPr lang="sl-SI" smtClean="0"/>
              <a:t>07.11.2024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3868F-F674-455B-B179-26AA8E3D13D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5256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3868F-F674-455B-B179-26AA8E3D13D3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6963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3868F-F674-455B-B179-26AA8E3D13D3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2931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3868F-F674-455B-B179-26AA8E3D13D3}" type="slidenum">
              <a:rPr lang="sl-SI" smtClean="0"/>
              <a:t>23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43327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0A0F46-B629-457F-A685-ADE23168FC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6ED81F-B68F-4EEB-BE33-FBE064DE1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764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0A0F46-B629-457F-A685-ADE23168FC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6ED81F-B68F-4EEB-BE33-FBE064DE1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202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0A0F46-B629-457F-A685-ADE23168FC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6ED81F-B68F-4EEB-BE33-FBE064DE1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4271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0A0F46-B629-457F-A685-ADE23168FC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6ED81F-B68F-4EEB-BE33-FBE064DE1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9450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0A0F46-B629-457F-A685-ADE23168FC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6ED81F-B68F-4EEB-BE33-FBE064DE1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6110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0A0F46-B629-457F-A685-ADE23168FC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6ED81F-B68F-4EEB-BE33-FBE064DE1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8616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0A0F46-B629-457F-A685-ADE23168FC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6ED81F-B68F-4EEB-BE33-FBE064DE1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8899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0A0F46-B629-457F-A685-ADE23168FC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6ED81F-B68F-4EEB-BE33-FBE064DE1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1904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0A0F46-B629-457F-A685-ADE23168FC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6ED81F-B68F-4EEB-BE33-FBE064DE1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099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0A0F46-B629-457F-A685-ADE23168FC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6ED81F-B68F-4EEB-BE33-FBE064DE1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700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0A0F46-B629-457F-A685-ADE23168FC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6ED81F-B68F-4EEB-BE33-FBE064DE1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798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0A0F46-B629-457F-A685-ADE23168FC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6ED81F-B68F-4EEB-BE33-FBE064DE17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577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kpraksa@mf.uni-lj.s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ven povezovalnik 4"/>
          <p:cNvCxnSpPr/>
          <p:nvPr/>
        </p:nvCxnSpPr>
        <p:spPr>
          <a:xfrm>
            <a:off x="0" y="6364586"/>
            <a:ext cx="9144000" cy="27161"/>
          </a:xfrm>
          <a:prstGeom prst="line">
            <a:avLst/>
          </a:prstGeom>
          <a:ln w="317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jeZBesedilom 10"/>
          <p:cNvSpPr txBox="1"/>
          <p:nvPr/>
        </p:nvSpPr>
        <p:spPr>
          <a:xfrm>
            <a:off x="0" y="635467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Z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znanjem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in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predanostjo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ustvarjamo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zdravo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prihodnost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Scientia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et studio ad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futurum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sanum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/ Committed to a healthy future</a:t>
            </a: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7786" y="27680"/>
            <a:ext cx="1401687" cy="1529112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879054" y="1772816"/>
            <a:ext cx="750936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latin typeface="Garamond" panose="02020404030301010803" pitchFamily="18" charset="0"/>
              </a:rPr>
              <a:t>Obvezn</a:t>
            </a:r>
            <a:r>
              <a:rPr lang="sl-SI" sz="3600" b="1" dirty="0">
                <a:latin typeface="Garamond" panose="02020404030301010803" pitchFamily="18" charset="0"/>
              </a:rPr>
              <a:t>e individualne vaje v kliničnem okolju</a:t>
            </a:r>
            <a:r>
              <a:rPr lang="en-US" sz="3600" b="1" dirty="0">
                <a:latin typeface="Garamond" panose="02020404030301010803" pitchFamily="18" charset="0"/>
              </a:rPr>
              <a:t> </a:t>
            </a:r>
            <a:r>
              <a:rPr lang="sl-SI" sz="3600" b="1" dirty="0">
                <a:latin typeface="Garamond" panose="02020404030301010803" pitchFamily="18" charset="0"/>
              </a:rPr>
              <a:t> </a:t>
            </a:r>
            <a:r>
              <a:rPr lang="en-SI" sz="3600" b="1" dirty="0">
                <a:latin typeface="Garamond" panose="02020404030301010803" pitchFamily="18" charset="0"/>
              </a:rPr>
              <a:t>–</a:t>
            </a:r>
            <a:r>
              <a:rPr lang="en-US" sz="3600" b="1" dirty="0">
                <a:latin typeface="Garamond" panose="02020404030301010803" pitchFamily="18" charset="0"/>
              </a:rPr>
              <a:t> 1.</a:t>
            </a:r>
            <a:r>
              <a:rPr lang="sl-SI" sz="3600" b="1" dirty="0">
                <a:latin typeface="Garamond" panose="02020404030301010803" pitchFamily="18" charset="0"/>
              </a:rPr>
              <a:t> </a:t>
            </a:r>
            <a:r>
              <a:rPr lang="en-US" sz="3600" b="1" dirty="0" err="1">
                <a:latin typeface="Garamond" panose="02020404030301010803" pitchFamily="18" charset="0"/>
              </a:rPr>
              <a:t>letnik</a:t>
            </a:r>
            <a:r>
              <a:rPr lang="en-US" sz="3600" b="1" dirty="0">
                <a:latin typeface="Garamond" panose="02020404030301010803" pitchFamily="18" charset="0"/>
              </a:rPr>
              <a:t> </a:t>
            </a:r>
            <a:r>
              <a:rPr lang="en-US" sz="3600" b="1" dirty="0" err="1">
                <a:latin typeface="Garamond" panose="02020404030301010803" pitchFamily="18" charset="0"/>
              </a:rPr>
              <a:t>Medicina</a:t>
            </a:r>
            <a:r>
              <a:rPr lang="en-US" sz="3600" b="1" dirty="0">
                <a:latin typeface="Garamond" panose="02020404030301010803" pitchFamily="18" charset="0"/>
              </a:rPr>
              <a:t> in </a:t>
            </a:r>
            <a:r>
              <a:rPr lang="en-US" sz="3600" b="1" dirty="0" err="1">
                <a:latin typeface="Garamond" panose="02020404030301010803" pitchFamily="18" charset="0"/>
              </a:rPr>
              <a:t>Dentalna</a:t>
            </a:r>
            <a:r>
              <a:rPr lang="en-US" sz="3600" b="1" dirty="0">
                <a:latin typeface="Garamond" panose="02020404030301010803" pitchFamily="18" charset="0"/>
              </a:rPr>
              <a:t> </a:t>
            </a:r>
            <a:r>
              <a:rPr lang="en-US" sz="3600" b="1" dirty="0" err="1">
                <a:latin typeface="Garamond" panose="02020404030301010803" pitchFamily="18" charset="0"/>
              </a:rPr>
              <a:t>medicina</a:t>
            </a:r>
            <a:endParaRPr lang="en-US" sz="3600" b="1" dirty="0">
              <a:latin typeface="Garamond" panose="02020404030301010803" pitchFamily="18" charset="0"/>
            </a:endParaRPr>
          </a:p>
          <a:p>
            <a:pPr algn="ctr"/>
            <a:endParaRPr lang="en-US" sz="3600" dirty="0">
              <a:latin typeface="Garamond" panose="02020404030301010803" pitchFamily="18" charset="0"/>
            </a:endParaRPr>
          </a:p>
          <a:p>
            <a:pPr algn="ctr"/>
            <a:endParaRPr lang="en-US" sz="3600" dirty="0">
              <a:latin typeface="Garamond" panose="02020404030301010803" pitchFamily="18" charset="0"/>
            </a:endParaRPr>
          </a:p>
          <a:p>
            <a:pPr algn="ctr"/>
            <a:r>
              <a:rPr lang="en-US" sz="2800" dirty="0" err="1">
                <a:latin typeface="Garamond" panose="02020404030301010803" pitchFamily="18" charset="0"/>
              </a:rPr>
              <a:t>Predstavitev</a:t>
            </a:r>
            <a:r>
              <a:rPr lang="en-US" sz="2800" dirty="0">
                <a:latin typeface="Garamond" panose="02020404030301010803" pitchFamily="18" charset="0"/>
              </a:rPr>
              <a:t> za </a:t>
            </a:r>
            <a:r>
              <a:rPr lang="en-US" sz="2800" dirty="0" err="1">
                <a:latin typeface="Garamond" panose="02020404030301010803" pitchFamily="18" charset="0"/>
              </a:rPr>
              <a:t>študente</a:t>
            </a:r>
            <a:r>
              <a:rPr lang="en-US" sz="2800" dirty="0">
                <a:latin typeface="Garamond" panose="02020404030301010803" pitchFamily="18" charset="0"/>
              </a:rPr>
              <a:t> </a:t>
            </a:r>
          </a:p>
          <a:p>
            <a:pPr algn="ctr"/>
            <a:endParaRPr lang="en-US" sz="2800" dirty="0">
              <a:latin typeface="Garamond" panose="02020404030301010803" pitchFamily="18" charset="0"/>
            </a:endParaRPr>
          </a:p>
          <a:p>
            <a:pPr algn="ctr"/>
            <a:r>
              <a:rPr lang="en-US" sz="2800" dirty="0">
                <a:latin typeface="Garamond" panose="02020404030301010803" pitchFamily="18" charset="0"/>
              </a:rPr>
              <a:t>.</a:t>
            </a:r>
            <a:r>
              <a:rPr lang="sl-SI" sz="2800" dirty="0">
                <a:latin typeface="Garamond" panose="02020404030301010803" pitchFamily="18" charset="0"/>
              </a:rPr>
              <a:t>  </a:t>
            </a:r>
            <a:r>
              <a:rPr lang="en-US" sz="2800" dirty="0">
                <a:latin typeface="Garamond" panose="02020404030301010803" pitchFamily="18" charset="0"/>
              </a:rPr>
              <a:t>. 202</a:t>
            </a:r>
            <a:r>
              <a:rPr lang="sl-SI" sz="2800" dirty="0">
                <a:latin typeface="Garamond" panose="02020404030301010803" pitchFamily="18" charset="0"/>
              </a:rPr>
              <a:t>5</a:t>
            </a:r>
            <a:endParaRPr lang="en-US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97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45000"/>
    </mc:Choice>
    <mc:Fallback xmlns="">
      <p:transition advTm="4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19658"/>
          </a:xfrm>
        </p:spPr>
        <p:txBody>
          <a:bodyPr>
            <a:normAutofit/>
          </a:bodyPr>
          <a:lstStyle/>
          <a:p>
            <a:pPr algn="ctr"/>
            <a:r>
              <a:rPr lang="sl-SI" sz="3600" dirty="0">
                <a:latin typeface="Garamond" panose="02020404030301010803" pitchFamily="18" charset="0"/>
              </a:rPr>
              <a:t>Izbira mentorja IVKO v VIS-u (prijava poteka na enak način za vse letnike)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531" y="1556791"/>
            <a:ext cx="7786819" cy="4896545"/>
          </a:xfrm>
        </p:spPr>
        <p:txBody>
          <a:bodyPr/>
          <a:lstStyle/>
          <a:p>
            <a:pPr marL="0" indent="0">
              <a:buNone/>
            </a:pPr>
            <a:r>
              <a:rPr lang="sl-SI" sz="2400" b="1" dirty="0">
                <a:latin typeface="Garamond" panose="02020404030301010803" pitchFamily="18" charset="0"/>
              </a:rPr>
              <a:t>1. Vstopite v svoj VIS in izberite Opravljanje IVKO</a:t>
            </a:r>
          </a:p>
          <a:p>
            <a:endParaRPr lang="sl-SI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827584" y="1988840"/>
            <a:ext cx="7200800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569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7"/>
            <a:ext cx="7886699" cy="975641"/>
          </a:xfrm>
        </p:spPr>
        <p:txBody>
          <a:bodyPr>
            <a:normAutofit fontScale="90000"/>
          </a:bodyPr>
          <a:lstStyle/>
          <a:p>
            <a:pPr algn="ctr"/>
            <a:r>
              <a:rPr lang="sl-SI" sz="3600" dirty="0">
                <a:latin typeface="Garamond" panose="02020404030301010803" pitchFamily="18" charset="0"/>
              </a:rPr>
              <a:t>Izbira mentorja IVKO v VIS-u (prijava poteka na enak način za vse letnike)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485" y="1484784"/>
            <a:ext cx="7886700" cy="4423346"/>
          </a:xfrm>
        </p:spPr>
        <p:txBody>
          <a:bodyPr/>
          <a:lstStyle/>
          <a:p>
            <a:pPr marL="0" lvl="0" indent="0" fontAlgn="base">
              <a:buNone/>
            </a:pPr>
            <a:r>
              <a:rPr lang="sl-SI" sz="2400" b="1" dirty="0">
                <a:latin typeface="Garamond" panose="02020404030301010803" pitchFamily="18" charset="0"/>
              </a:rPr>
              <a:t>2. Po kliku gumba Oddaj prijavo v levem meniju, se vam odpre podrobnejši seznam z razpoložljivimi mentorji. Po končani izbiri le-to potrdite z gumbom Oddaj prijavo. </a:t>
            </a:r>
          </a:p>
          <a:p>
            <a:endParaRPr lang="sl-SI" dirty="0"/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827584" y="2564904"/>
            <a:ext cx="7272808" cy="422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753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7"/>
            <a:ext cx="7903535" cy="1119658"/>
          </a:xfrm>
        </p:spPr>
        <p:txBody>
          <a:bodyPr>
            <a:normAutofit/>
          </a:bodyPr>
          <a:lstStyle/>
          <a:p>
            <a:pPr algn="ctr"/>
            <a:r>
              <a:rPr lang="sl-SI" sz="3600" dirty="0">
                <a:latin typeface="Garamond" panose="02020404030301010803" pitchFamily="18" charset="0"/>
              </a:rPr>
              <a:t>Izbira mentorja IVKO v VIS-u (prijava poteka na enak način za vse letnike)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485" y="1556792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sl-SI" sz="2400" b="1" dirty="0">
                <a:latin typeface="Garamond" panose="02020404030301010803" pitchFamily="18" charset="0"/>
              </a:rPr>
              <a:t>3. Študent lahko vidi svojo prijavo v sistemu VIS: 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645486" y="2096770"/>
            <a:ext cx="7670930" cy="442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741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Po </a:t>
            </a:r>
            <a:r>
              <a:rPr lang="en-US" dirty="0" err="1">
                <a:latin typeface="Garamond" panose="02020404030301010803" pitchFamily="18" charset="0"/>
              </a:rPr>
              <a:t>izbiri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mentorja</a:t>
            </a:r>
            <a:endParaRPr lang="sl-SI" dirty="0"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latin typeface="Garamond" panose="02020404030301010803" pitchFamily="18" charset="0"/>
              </a:rPr>
              <a:t>Študent in mentor se glede termina in podrobnosti izvedbe KP dogovorita sama</a:t>
            </a:r>
          </a:p>
          <a:p>
            <a:r>
              <a:rPr lang="sl-SI" dirty="0">
                <a:latin typeface="Garamond" panose="02020404030301010803" pitchFamily="18" charset="0"/>
              </a:rPr>
              <a:t>Za opravljanje klinične prakse je potrebna delovna obleka in obutev, primerna okolju, kjer bo delo potekalo </a:t>
            </a:r>
          </a:p>
          <a:p>
            <a:r>
              <a:rPr lang="sl-SI" dirty="0">
                <a:latin typeface="Garamond" panose="02020404030301010803" pitchFamily="18" charset="0"/>
              </a:rPr>
              <a:t>Študent mora spoštovati še druga navodila, ki veljajo v ustanovi v katero prihaja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51894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Garamond" panose="02020404030301010803" pitchFamily="18" charset="0"/>
              </a:rPr>
              <a:t>Vsebine</a:t>
            </a:r>
            <a:r>
              <a:rPr lang="en-US" dirty="0">
                <a:latin typeface="Garamond" panose="02020404030301010803" pitchFamily="18" charset="0"/>
              </a:rPr>
              <a:t> NMP (</a:t>
            </a:r>
            <a:r>
              <a:rPr lang="en-US" dirty="0" err="1">
                <a:latin typeface="Garamond" panose="02020404030301010803" pitchFamily="18" charset="0"/>
              </a:rPr>
              <a:t>simulirano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okolje</a:t>
            </a:r>
            <a:r>
              <a:rPr lang="en-US" dirty="0">
                <a:latin typeface="Garamond" panose="02020404030301010803" pitchFamily="18" charset="0"/>
              </a:rPr>
              <a:t>)</a:t>
            </a:r>
            <a:endParaRPr lang="sl-SI" dirty="0"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dirty="0">
                <a:latin typeface="Garamond" panose="02020404030301010803" pitchFamily="18" charset="0"/>
              </a:rPr>
              <a:t>Položaj za nezavestnega</a:t>
            </a:r>
          </a:p>
          <a:p>
            <a:pPr lvl="0"/>
            <a:r>
              <a:rPr lang="sl-SI" dirty="0">
                <a:latin typeface="Garamond" panose="02020404030301010803" pitchFamily="18" charset="0"/>
              </a:rPr>
              <a:t>Zunanja masaža srca in umetno predihavanje (na modelu)</a:t>
            </a:r>
          </a:p>
          <a:p>
            <a:pPr lvl="0"/>
            <a:r>
              <a:rPr lang="sl-SI" dirty="0">
                <a:latin typeface="Garamond" panose="02020404030301010803" pitchFamily="18" charset="0"/>
              </a:rPr>
              <a:t>Reanimacija otroka in odraslega (na modelu)</a:t>
            </a:r>
          </a:p>
          <a:p>
            <a:pPr lvl="0"/>
            <a:r>
              <a:rPr lang="sl-SI" dirty="0">
                <a:latin typeface="Garamond" panose="02020404030301010803" pitchFamily="18" charset="0"/>
              </a:rPr>
              <a:t>Oskrba poškodovanca</a:t>
            </a:r>
          </a:p>
          <a:p>
            <a:pPr lvl="0"/>
            <a:r>
              <a:rPr lang="sl-SI" dirty="0">
                <a:latin typeface="Garamond" panose="02020404030301010803" pitchFamily="18" charset="0"/>
              </a:rPr>
              <a:t>Oskrba zlomov</a:t>
            </a:r>
          </a:p>
          <a:p>
            <a:pPr lvl="0"/>
            <a:r>
              <a:rPr lang="sl-SI" dirty="0">
                <a:latin typeface="Garamond" panose="02020404030301010803" pitchFamily="18" charset="0"/>
              </a:rPr>
              <a:t>Oskrba ran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72445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Garamond" panose="02020404030301010803" pitchFamily="18" charset="0"/>
              </a:rPr>
              <a:t>Vsebine</a:t>
            </a:r>
            <a:r>
              <a:rPr lang="en-US" dirty="0">
                <a:latin typeface="Garamond" panose="02020404030301010803" pitchFamily="18" charset="0"/>
              </a:rPr>
              <a:t> NMP (</a:t>
            </a:r>
            <a:r>
              <a:rPr lang="en-US" dirty="0" err="1">
                <a:latin typeface="Garamond" panose="02020404030301010803" pitchFamily="18" charset="0"/>
              </a:rPr>
              <a:t>prehospitalno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okolje</a:t>
            </a:r>
            <a:r>
              <a:rPr lang="en-US" dirty="0">
                <a:latin typeface="Garamond" panose="02020404030301010803" pitchFamily="18" charset="0"/>
              </a:rPr>
              <a:t>)</a:t>
            </a:r>
            <a:endParaRPr lang="sl-SI" dirty="0"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latin typeface="Garamond" panose="02020404030301010803" pitchFamily="18" charset="0"/>
              </a:rPr>
              <a:t>NMP v enotah primarnega zdravstva (npr. dežurna ambulanta v zdravstvenem domu)</a:t>
            </a:r>
          </a:p>
          <a:p>
            <a:r>
              <a:rPr lang="sl-SI" dirty="0">
                <a:latin typeface="Garamond" panose="02020404030301010803" pitchFamily="18" charset="0"/>
              </a:rPr>
              <a:t>NMP z nujnimi reševalnimi vozili (reševalna vozila so opremljena za izvajanje nujne zdravstvene oskrbe že med prevozom v bolnišnico)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10985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0105" y="404664"/>
            <a:ext cx="7903790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>
                <a:latin typeface="Garamond" panose="02020404030301010803" pitchFamily="18" charset="0"/>
              </a:rPr>
              <a:t>Vsebine</a:t>
            </a:r>
            <a:r>
              <a:rPr lang="en-US" dirty="0">
                <a:latin typeface="Garamond" panose="02020404030301010803" pitchFamily="18" charset="0"/>
              </a:rPr>
              <a:t> dela v </a:t>
            </a:r>
            <a:r>
              <a:rPr lang="en-US" dirty="0" err="1">
                <a:latin typeface="Garamond" panose="02020404030301010803" pitchFamily="18" charset="0"/>
              </a:rPr>
              <a:t>ambulantah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primarnega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nivoja</a:t>
            </a:r>
            <a:r>
              <a:rPr lang="en-US" dirty="0">
                <a:latin typeface="Garamond" panose="02020404030301010803" pitchFamily="18" charset="0"/>
              </a:rPr>
              <a:t> – </a:t>
            </a:r>
            <a:r>
              <a:rPr lang="en-US" b="1" dirty="0" err="1">
                <a:latin typeface="Garamond" panose="02020404030301010803" pitchFamily="18" charset="0"/>
              </a:rPr>
              <a:t>nadgradnja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veščin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sporazumevanja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endParaRPr lang="sl-SI" b="1" dirty="0"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28650" y="2420887"/>
            <a:ext cx="7831782" cy="3756075"/>
          </a:xfrm>
        </p:spPr>
        <p:txBody>
          <a:bodyPr/>
          <a:lstStyle/>
          <a:p>
            <a:r>
              <a:rPr lang="sl-SI" dirty="0">
                <a:latin typeface="Garamond" panose="02020404030301010803" pitchFamily="18" charset="0"/>
              </a:rPr>
              <a:t>vodi pogovor z bolniki, da prepozna, kako bolezen vpliva na bolnikovo življenje</a:t>
            </a:r>
            <a:endParaRPr lang="en-US" dirty="0">
              <a:latin typeface="Garamond" panose="02020404030301010803" pitchFamily="18" charset="0"/>
            </a:endParaRPr>
          </a:p>
          <a:p>
            <a:r>
              <a:rPr lang="en-US" dirty="0" err="1">
                <a:latin typeface="Garamond" panose="02020404030301010803" pitchFamily="18" charset="0"/>
              </a:rPr>
              <a:t>Prepozna</a:t>
            </a:r>
            <a:r>
              <a:rPr lang="en-US" dirty="0">
                <a:latin typeface="Garamond" panose="02020404030301010803" pitchFamily="18" charset="0"/>
              </a:rPr>
              <a:t>,</a:t>
            </a:r>
            <a:r>
              <a:rPr lang="sl-SI" dirty="0">
                <a:latin typeface="Garamond" panose="02020404030301010803" pitchFamily="18" charset="0"/>
              </a:rPr>
              <a:t> kaj </a:t>
            </a:r>
            <a:r>
              <a:rPr lang="en-US" dirty="0" err="1">
                <a:latin typeface="Garamond" panose="02020404030301010803" pitchFamily="18" charset="0"/>
              </a:rPr>
              <a:t>bolnik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sl-SI" dirty="0">
                <a:latin typeface="Garamond" panose="02020404030301010803" pitchFamily="18" charset="0"/>
              </a:rPr>
              <a:t>pričakuje od zdravnikov in zdravstvenih delavcev</a:t>
            </a:r>
            <a:endParaRPr lang="en-US" dirty="0">
              <a:latin typeface="Garamond" panose="02020404030301010803" pitchFamily="18" charset="0"/>
            </a:endParaRPr>
          </a:p>
          <a:p>
            <a:r>
              <a:rPr lang="en-US" dirty="0" err="1">
                <a:latin typeface="Garamond" panose="02020404030301010803" pitchFamily="18" charset="0"/>
              </a:rPr>
              <a:t>Spozna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pričakovanja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bolnika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sl-SI" dirty="0">
                <a:latin typeface="Garamond" panose="02020404030301010803" pitchFamily="18" charset="0"/>
              </a:rPr>
              <a:t>od svojih domačih</a:t>
            </a:r>
            <a:endParaRPr lang="en-US" dirty="0">
              <a:latin typeface="Garamond" panose="02020404030301010803" pitchFamily="18" charset="0"/>
            </a:endParaRPr>
          </a:p>
          <a:p>
            <a:r>
              <a:rPr lang="en-US" dirty="0" err="1">
                <a:latin typeface="Garamond" panose="02020404030301010803" pitchFamily="18" charset="0"/>
              </a:rPr>
              <a:t>Spozna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bolnikove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strahove</a:t>
            </a:r>
            <a:endParaRPr lang="sl-SI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264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40466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>
                <a:latin typeface="Garamond" panose="02020404030301010803" pitchFamily="18" charset="0"/>
              </a:rPr>
              <a:t>Vsebine</a:t>
            </a:r>
            <a:r>
              <a:rPr lang="en-US" sz="3600" dirty="0">
                <a:latin typeface="Garamond" panose="02020404030301010803" pitchFamily="18" charset="0"/>
              </a:rPr>
              <a:t> </a:t>
            </a:r>
            <a:r>
              <a:rPr lang="en-US" sz="3600" dirty="0" err="1">
                <a:latin typeface="Garamond" panose="02020404030301010803" pitchFamily="18" charset="0"/>
              </a:rPr>
              <a:t>dela</a:t>
            </a:r>
            <a:r>
              <a:rPr lang="en-US" sz="3600" dirty="0">
                <a:latin typeface="Garamond" panose="02020404030301010803" pitchFamily="18" charset="0"/>
              </a:rPr>
              <a:t> v </a:t>
            </a:r>
            <a:r>
              <a:rPr lang="en-US" sz="3600" dirty="0" err="1">
                <a:latin typeface="Garamond" panose="02020404030301010803" pitchFamily="18" charset="0"/>
              </a:rPr>
              <a:t>ambulantah</a:t>
            </a:r>
            <a:r>
              <a:rPr lang="en-US" sz="3600" dirty="0">
                <a:latin typeface="Garamond" panose="02020404030301010803" pitchFamily="18" charset="0"/>
              </a:rPr>
              <a:t> </a:t>
            </a:r>
            <a:r>
              <a:rPr lang="en-US" sz="3600" dirty="0" err="1">
                <a:latin typeface="Garamond" panose="02020404030301010803" pitchFamily="18" charset="0"/>
              </a:rPr>
              <a:t>primarnega</a:t>
            </a:r>
            <a:r>
              <a:rPr lang="en-US" sz="3600" dirty="0">
                <a:latin typeface="Garamond" panose="02020404030301010803" pitchFamily="18" charset="0"/>
              </a:rPr>
              <a:t> </a:t>
            </a:r>
            <a:r>
              <a:rPr lang="en-US" sz="3600" dirty="0" err="1">
                <a:latin typeface="Garamond" panose="02020404030301010803" pitchFamily="18" charset="0"/>
              </a:rPr>
              <a:t>nivoja</a:t>
            </a:r>
            <a:r>
              <a:rPr lang="en-US" sz="3600" b="1" dirty="0">
                <a:latin typeface="Garamond" panose="02020404030301010803" pitchFamily="18" charset="0"/>
              </a:rPr>
              <a:t>- </a:t>
            </a:r>
            <a:r>
              <a:rPr lang="en-US" sz="3600" b="1" dirty="0" err="1">
                <a:latin typeface="Garamond" panose="02020404030301010803" pitchFamily="18" charset="0"/>
              </a:rPr>
              <a:t>vključevanje</a:t>
            </a:r>
            <a:r>
              <a:rPr lang="en-US" sz="3600" b="1" dirty="0">
                <a:latin typeface="Garamond" panose="02020404030301010803" pitchFamily="18" charset="0"/>
              </a:rPr>
              <a:t> v </a:t>
            </a:r>
            <a:r>
              <a:rPr lang="en-US" sz="3600" b="1" dirty="0" err="1">
                <a:latin typeface="Garamond" panose="02020404030301010803" pitchFamily="18" charset="0"/>
              </a:rPr>
              <a:t>delo</a:t>
            </a:r>
            <a:r>
              <a:rPr lang="en-US" sz="3600" b="1" dirty="0">
                <a:latin typeface="Garamond" panose="02020404030301010803" pitchFamily="18" charset="0"/>
              </a:rPr>
              <a:t> </a:t>
            </a:r>
            <a:r>
              <a:rPr lang="en-US" sz="3600" b="1" dirty="0" err="1">
                <a:latin typeface="Garamond" panose="02020404030301010803" pitchFamily="18" charset="0"/>
              </a:rPr>
              <a:t>tima</a:t>
            </a:r>
            <a:endParaRPr lang="sl-SI" sz="3600" b="1" dirty="0"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>
                <a:latin typeface="Garamond" panose="02020404030301010803" pitchFamily="18" charset="0"/>
              </a:rPr>
              <a:t>Se udeleži vizite, zdravniškega sestanka, da prepozna, kako se zdravniki (zobozdravniki) odločajo, kako se sporazumevajo med seboj</a:t>
            </a:r>
          </a:p>
          <a:p>
            <a:r>
              <a:rPr lang="sl-SI" dirty="0">
                <a:latin typeface="Garamond" panose="02020404030301010803" pitchFamily="18" charset="0"/>
              </a:rPr>
              <a:t>Se vključuje v delo negovalnega tima (npr. sodeluje pri pripravi bolnika na pregled, pripravi zdravil, merjenju vitalnih funkcij (RR, TT; KS,…), da spozna delo zdravnikovih sodelavcev in se ga nauči spoštovati</a:t>
            </a:r>
          </a:p>
          <a:p>
            <a:r>
              <a:rPr lang="sl-SI" dirty="0">
                <a:latin typeface="Garamond" panose="02020404030301010803" pitchFamily="18" charset="0"/>
              </a:rPr>
              <a:t>Spozna še druge zdravnikove sodelavce (fizioterapevt, lekarniški farmacevt, sodelavce Centrov za krepitev zdravje…)</a:t>
            </a:r>
          </a:p>
        </p:txBody>
      </p:sp>
    </p:spTree>
    <p:extLst>
      <p:ext uri="{BB962C8B-B14F-4D97-AF65-F5344CB8AC3E}">
        <p14:creationId xmlns:p14="http://schemas.microsoft.com/office/powerpoint/2010/main" val="1064523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>
                <a:latin typeface="Garamond" panose="02020404030301010803" pitchFamily="18" charset="0"/>
              </a:rPr>
              <a:t>Vsebine</a:t>
            </a:r>
            <a:r>
              <a:rPr lang="en-US" dirty="0">
                <a:latin typeface="Garamond" panose="02020404030301010803" pitchFamily="18" charset="0"/>
              </a:rPr>
              <a:t> dela v </a:t>
            </a:r>
            <a:r>
              <a:rPr lang="en-US" dirty="0" err="1">
                <a:latin typeface="Garamond" panose="02020404030301010803" pitchFamily="18" charset="0"/>
              </a:rPr>
              <a:t>ambulantah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primarnega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nivoja-izvedba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enostavnih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kliničnih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veščin</a:t>
            </a:r>
            <a:endParaRPr lang="sl-SI" b="1" dirty="0"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>
                <a:latin typeface="Garamond" panose="02020404030301010803" pitchFamily="18" charset="0"/>
              </a:rPr>
              <a:t>merjenje RR</a:t>
            </a:r>
          </a:p>
          <a:p>
            <a:r>
              <a:rPr lang="sl-SI" dirty="0">
                <a:latin typeface="Garamond" panose="02020404030301010803" pitchFamily="18" charset="0"/>
              </a:rPr>
              <a:t>snemanje EKG</a:t>
            </a:r>
          </a:p>
          <a:p>
            <a:r>
              <a:rPr lang="sl-SI" dirty="0">
                <a:latin typeface="Garamond" panose="02020404030301010803" pitchFamily="18" charset="0"/>
              </a:rPr>
              <a:t>določanje telesne teže in višine</a:t>
            </a:r>
          </a:p>
          <a:p>
            <a:r>
              <a:rPr lang="sl-SI" dirty="0">
                <a:latin typeface="Garamond" panose="02020404030301010803" pitchFamily="18" charset="0"/>
              </a:rPr>
              <a:t>Aplikacija zdravil</a:t>
            </a:r>
          </a:p>
          <a:p>
            <a:r>
              <a:rPr lang="sl-SI" dirty="0">
                <a:latin typeface="Garamond" panose="02020404030301010803" pitchFamily="18" charset="0"/>
              </a:rPr>
              <a:t>Sodelovanje pri prevezah rane</a:t>
            </a:r>
          </a:p>
          <a:p>
            <a:r>
              <a:rPr lang="sl-SI" dirty="0">
                <a:latin typeface="Garamond" panose="02020404030301010803" pitchFamily="18" charset="0"/>
              </a:rPr>
              <a:t>merjenje KS</a:t>
            </a:r>
          </a:p>
          <a:p>
            <a:r>
              <a:rPr lang="sl-SI" dirty="0">
                <a:latin typeface="Garamond" panose="02020404030301010803" pitchFamily="18" charset="0"/>
              </a:rPr>
              <a:t>V zobozdravstvu: priprava delovnega mesta, spremljanje pacienta, pomoč pri izpolnjevanju vprašalnika o zdravju, aspiracija pri štiriročnem delu, …</a:t>
            </a:r>
          </a:p>
        </p:txBody>
      </p:sp>
    </p:spTree>
    <p:extLst>
      <p:ext uri="{BB962C8B-B14F-4D97-AF65-F5344CB8AC3E}">
        <p14:creationId xmlns:p14="http://schemas.microsoft.com/office/powerpoint/2010/main" val="782110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>
                <a:latin typeface="Garamond" panose="02020404030301010803" pitchFamily="18" charset="0"/>
              </a:rPr>
              <a:t>Vsebine</a:t>
            </a:r>
            <a:r>
              <a:rPr lang="en-US" dirty="0">
                <a:latin typeface="Garamond" panose="02020404030301010803" pitchFamily="18" charset="0"/>
              </a:rPr>
              <a:t> dela v </a:t>
            </a:r>
            <a:r>
              <a:rPr lang="en-US" dirty="0" err="1">
                <a:latin typeface="Garamond" panose="02020404030301010803" pitchFamily="18" charset="0"/>
              </a:rPr>
              <a:t>ambulantah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primarnega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nivoja</a:t>
            </a:r>
            <a:r>
              <a:rPr lang="en-US" dirty="0">
                <a:latin typeface="Garamond" panose="02020404030301010803" pitchFamily="18" charset="0"/>
              </a:rPr>
              <a:t> – </a:t>
            </a:r>
            <a:r>
              <a:rPr lang="en-US" b="1" dirty="0" err="1">
                <a:latin typeface="Garamond" panose="02020404030301010803" pitchFamily="18" charset="0"/>
              </a:rPr>
              <a:t>spremljanje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bolnika</a:t>
            </a:r>
            <a:r>
              <a:rPr lang="en-US" b="1" dirty="0">
                <a:latin typeface="Garamond" panose="02020404030301010803" pitchFamily="18" charset="0"/>
              </a:rPr>
              <a:t>/</a:t>
            </a:r>
            <a:r>
              <a:rPr lang="en-US" b="1" dirty="0" err="1">
                <a:latin typeface="Garamond" panose="02020404030301010803" pitchFamily="18" charset="0"/>
              </a:rPr>
              <a:t>hišni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obisk</a:t>
            </a:r>
            <a:endParaRPr lang="sl-SI" b="1" dirty="0"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83568" y="2142347"/>
            <a:ext cx="7886700" cy="4351338"/>
          </a:xfrm>
        </p:spPr>
        <p:txBody>
          <a:bodyPr/>
          <a:lstStyle/>
          <a:p>
            <a:r>
              <a:rPr lang="en-US" dirty="0" err="1">
                <a:latin typeface="Garamond" panose="02020404030301010803" pitchFamily="18" charset="0"/>
              </a:rPr>
              <a:t>Spremljanje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na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diagnostične</a:t>
            </a:r>
            <a:r>
              <a:rPr lang="en-US" dirty="0">
                <a:latin typeface="Garamond" panose="02020404030301010803" pitchFamily="18" charset="0"/>
              </a:rPr>
              <a:t> in </a:t>
            </a:r>
            <a:r>
              <a:rPr lang="en-US" dirty="0" err="1">
                <a:latin typeface="Garamond" panose="02020404030301010803" pitchFamily="18" charset="0"/>
              </a:rPr>
              <a:t>terapevtske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preiskave</a:t>
            </a:r>
            <a:r>
              <a:rPr lang="en-US" dirty="0">
                <a:latin typeface="Garamond" panose="02020404030301010803" pitchFamily="18" charset="0"/>
              </a:rPr>
              <a:t> (</a:t>
            </a:r>
            <a:r>
              <a:rPr lang="en-US" dirty="0" err="1">
                <a:latin typeface="Garamond" panose="02020404030301010803" pitchFamily="18" charset="0"/>
              </a:rPr>
              <a:t>npr</a:t>
            </a:r>
            <a:r>
              <a:rPr lang="en-US" dirty="0">
                <a:latin typeface="Garamond" panose="02020404030301010803" pitchFamily="18" charset="0"/>
              </a:rPr>
              <a:t>. </a:t>
            </a:r>
            <a:r>
              <a:rPr lang="en-US" dirty="0" err="1">
                <a:latin typeface="Garamond" panose="02020404030301010803" pitchFamily="18" charset="0"/>
              </a:rPr>
              <a:t>starostnika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iz</a:t>
            </a:r>
            <a:r>
              <a:rPr lang="en-US" dirty="0">
                <a:latin typeface="Garamond" panose="02020404030301010803" pitchFamily="18" charset="0"/>
              </a:rPr>
              <a:t> DSO)</a:t>
            </a:r>
          </a:p>
          <a:p>
            <a:r>
              <a:rPr lang="en-US" dirty="0" err="1">
                <a:latin typeface="Garamond" panose="02020404030301010803" pitchFamily="18" charset="0"/>
              </a:rPr>
              <a:t>Hišni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obisk</a:t>
            </a:r>
            <a:r>
              <a:rPr lang="en-US" dirty="0">
                <a:latin typeface="Garamond" panose="02020404030301010803" pitchFamily="18" charset="0"/>
              </a:rPr>
              <a:t> z </a:t>
            </a:r>
            <a:r>
              <a:rPr lang="en-US" dirty="0" err="1">
                <a:latin typeface="Garamond" panose="02020404030301010803" pitchFamily="18" charset="0"/>
              </a:rPr>
              <a:t>mentorjem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ali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patronažno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medicinsko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sestro</a:t>
            </a:r>
            <a:endParaRPr lang="en-US" dirty="0">
              <a:latin typeface="Garamond" panose="02020404030301010803" pitchFamily="18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44758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Osnovne informacije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l-SI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Klinična praksa</a:t>
            </a:r>
            <a:r>
              <a:rPr lang="en-US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(KP)</a:t>
            </a:r>
            <a:r>
              <a:rPr lang="sl-SI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obvezna </a:t>
            </a:r>
            <a:endParaRPr lang="en-US">
              <a:solidFill>
                <a:srgbClr val="000000"/>
              </a:solidFill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l-SI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Klinično prakso študent opravi pri in pod nadzorom izbranega mentorja</a:t>
            </a:r>
            <a:r>
              <a:rPr lang="en-US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klinične prak</a:t>
            </a:r>
            <a:r>
              <a:rPr lang="sl-SI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l-SI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 slovenskem učnem zavodu in/ali </a:t>
            </a:r>
            <a:r>
              <a:rPr lang="en-US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zdravstveni ustanovi</a:t>
            </a:r>
            <a:r>
              <a:rPr lang="sl-SI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 času, ko ne potekajo organizirane oblike pouka ali izpiti pri obveznih ali izbirnih predmetih, prvenstveno med </a:t>
            </a:r>
            <a:r>
              <a:rPr lang="en-US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junijem</a:t>
            </a:r>
            <a:r>
              <a:rPr lang="sl-SI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sl-SI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septembrom. </a:t>
            </a:r>
            <a:endParaRPr lang="en-US">
              <a:solidFill>
                <a:srgbClr val="000000"/>
              </a:solidFill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l-SI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Klinična praksa traja dva tedna (10 delovnih dni) v skupnem obsegu 60 ur/letnik, oziroma 6 efektivnih ur/dan. 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04634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>
                <a:latin typeface="Garamond" panose="02020404030301010803" pitchFamily="18" charset="0"/>
              </a:rPr>
              <a:t>Vsebine</a:t>
            </a:r>
            <a:r>
              <a:rPr lang="en-US" dirty="0">
                <a:latin typeface="Garamond" panose="02020404030301010803" pitchFamily="18" charset="0"/>
              </a:rPr>
              <a:t> dela v </a:t>
            </a:r>
            <a:r>
              <a:rPr lang="en-US" dirty="0" err="1">
                <a:latin typeface="Garamond" panose="02020404030301010803" pitchFamily="18" charset="0"/>
              </a:rPr>
              <a:t>ambulantah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primarnega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nivoja</a:t>
            </a:r>
            <a:r>
              <a:rPr lang="en-US" dirty="0">
                <a:latin typeface="Garamond" panose="02020404030301010803" pitchFamily="18" charset="0"/>
              </a:rPr>
              <a:t> –</a:t>
            </a:r>
            <a:r>
              <a:rPr lang="en-US" b="1" dirty="0" err="1">
                <a:latin typeface="Garamond" panose="02020404030301010803" pitchFamily="18" charset="0"/>
              </a:rPr>
              <a:t>Pogovor</a:t>
            </a:r>
            <a:r>
              <a:rPr lang="en-US" b="1" dirty="0">
                <a:latin typeface="Garamond" panose="02020404030301010803" pitchFamily="18" charset="0"/>
              </a:rPr>
              <a:t> z </a:t>
            </a:r>
            <a:r>
              <a:rPr lang="en-US" b="1" dirty="0" err="1">
                <a:latin typeface="Garamond" panose="02020404030301010803" pitchFamily="18" charset="0"/>
              </a:rPr>
              <a:t>mentorjem</a:t>
            </a:r>
            <a:r>
              <a:rPr lang="en-US" b="1" dirty="0">
                <a:latin typeface="Garamond" panose="02020404030301010803" pitchFamily="18" charset="0"/>
              </a:rPr>
              <a:t> in </a:t>
            </a:r>
            <a:r>
              <a:rPr lang="en-US" b="1" dirty="0" err="1">
                <a:latin typeface="Garamond" panose="02020404030301010803" pitchFamily="18" charset="0"/>
              </a:rPr>
              <a:t>njegovimi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sodelavci</a:t>
            </a:r>
            <a:endParaRPr lang="sl-SI" b="1" dirty="0"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28650" y="2204864"/>
            <a:ext cx="7886700" cy="3744416"/>
          </a:xfrm>
        </p:spPr>
        <p:txBody>
          <a:bodyPr/>
          <a:lstStyle/>
          <a:p>
            <a:r>
              <a:rPr lang="sl-SI" dirty="0">
                <a:latin typeface="Garamond" panose="02020404030301010803" pitchFamily="18" charset="0"/>
              </a:rPr>
              <a:t>Študentu je mentor (oz. njegovi sodelavci) vedno na voljo za vprašanja in povratno informacijo</a:t>
            </a:r>
          </a:p>
          <a:p>
            <a:r>
              <a:rPr lang="sl-SI" dirty="0">
                <a:latin typeface="Garamond" panose="02020404030301010803" pitchFamily="18" charset="0"/>
              </a:rPr>
              <a:t>Ob koncu mentor s študentom opravi zaključni razgovor, ki ga dokumentira in priloži mentorjevi oceni</a:t>
            </a:r>
          </a:p>
          <a:p>
            <a:pPr marL="0" indent="0">
              <a:buNone/>
            </a:pPr>
            <a:endParaRPr lang="en-US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173442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-171400"/>
            <a:ext cx="7831782" cy="2088232"/>
          </a:xfrm>
        </p:spPr>
        <p:txBody>
          <a:bodyPr>
            <a:noAutofit/>
          </a:bodyPr>
          <a:lstStyle/>
          <a:p>
            <a:pPr algn="ctr"/>
            <a:br>
              <a:rPr lang="sl-SI" sz="3200" dirty="0">
                <a:latin typeface="Garamond" panose="02020404030301010803" pitchFamily="18" charset="0"/>
              </a:rPr>
            </a:br>
            <a:r>
              <a:rPr lang="sl-SI" sz="2800" dirty="0">
                <a:latin typeface="Garamond" panose="02020404030301010803" pitchFamily="18" charset="0"/>
              </a:rPr>
              <a:t>DNEVNIK IZVAJANJA IVKO V AMBULANTNEM OKOLJU S POTRDITVIJO MENTORJA (delo v ambulanti in prehospitalni NMP) – </a:t>
            </a:r>
            <a:r>
              <a:rPr lang="sl-SI" sz="2800" b="1" dirty="0">
                <a:latin typeface="Garamond" panose="02020404030301010803" pitchFamily="18" charset="0"/>
              </a:rPr>
              <a:t>oddaja v VIS </a:t>
            </a:r>
          </a:p>
        </p:txBody>
      </p:sp>
      <p:graphicFrame>
        <p:nvGraphicFramePr>
          <p:cNvPr id="8" name="Označba mesta vsebin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380463"/>
              </p:ext>
            </p:extLst>
          </p:nvPr>
        </p:nvGraphicFramePr>
        <p:xfrm>
          <a:off x="683568" y="1961374"/>
          <a:ext cx="7920881" cy="466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038">
                  <a:extLst>
                    <a:ext uri="{9D8B030D-6E8A-4147-A177-3AD203B41FA5}">
                      <a16:colId xmlns:a16="http://schemas.microsoft.com/office/drawing/2014/main" val="2985524339"/>
                    </a:ext>
                  </a:extLst>
                </a:gridCol>
                <a:gridCol w="1557933">
                  <a:extLst>
                    <a:ext uri="{9D8B030D-6E8A-4147-A177-3AD203B41FA5}">
                      <a16:colId xmlns:a16="http://schemas.microsoft.com/office/drawing/2014/main" val="2286785892"/>
                    </a:ext>
                  </a:extLst>
                </a:gridCol>
                <a:gridCol w="4149565">
                  <a:extLst>
                    <a:ext uri="{9D8B030D-6E8A-4147-A177-3AD203B41FA5}">
                      <a16:colId xmlns:a16="http://schemas.microsoft.com/office/drawing/2014/main" val="3987013697"/>
                    </a:ext>
                  </a:extLst>
                </a:gridCol>
                <a:gridCol w="1761345">
                  <a:extLst>
                    <a:ext uri="{9D8B030D-6E8A-4147-A177-3AD203B41FA5}">
                      <a16:colId xmlns:a16="http://schemas.microsoft.com/office/drawing/2014/main" val="3033817724"/>
                    </a:ext>
                  </a:extLst>
                </a:gridCol>
              </a:tblGrid>
              <a:tr h="7291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</a:rPr>
                        <a:t>Datum in trajanje aktivnosti</a:t>
                      </a:r>
                      <a:endParaRPr lang="sl-SI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Opis aktivnosti</a:t>
                      </a:r>
                      <a:endParaRPr lang="sl-SI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</a:rPr>
                        <a:t>Podpis mentorja</a:t>
                      </a:r>
                      <a:endParaRPr lang="sl-SI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7586368"/>
                  </a:ext>
                </a:extLst>
              </a:tr>
              <a:tr h="1944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1</a:t>
                      </a:r>
                      <a:endParaRPr lang="sl-SI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</a:rPr>
                        <a:t>Praksa iz vsebinskega sklopa NMP (6 ur) v </a:t>
                      </a:r>
                      <a:r>
                        <a:rPr lang="sl-SI" sz="1800" dirty="0" err="1">
                          <a:effectLst/>
                        </a:rPr>
                        <a:t>prehospitalnem</a:t>
                      </a:r>
                      <a:r>
                        <a:rPr lang="sl-SI" sz="1800" dirty="0">
                          <a:effectLst/>
                        </a:rPr>
                        <a:t> kliničnem okolju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</a:rPr>
                        <a:t>Datum: </a:t>
                      </a:r>
                      <a:endParaRPr lang="sl-SI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</a:rPr>
                        <a:t> </a:t>
                      </a:r>
                      <a:endParaRPr lang="sl-SI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 </a:t>
                      </a:r>
                      <a:endParaRPr lang="sl-SI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4242016"/>
                  </a:ext>
                </a:extLst>
              </a:tr>
              <a:tr h="1458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</a:t>
                      </a:r>
                      <a:endParaRPr lang="sl-SI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Ambulanta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Datum:</a:t>
                      </a:r>
                      <a:endParaRPr lang="sl-SI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>
                          <a:effectLst/>
                        </a:rPr>
                        <a:t> </a:t>
                      </a:r>
                      <a:endParaRPr lang="sl-SI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dirty="0">
                          <a:effectLst/>
                        </a:rPr>
                        <a:t> </a:t>
                      </a:r>
                      <a:endParaRPr lang="sl-SI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9756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4274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Garamond" panose="02020404030301010803" pitchFamily="18" charset="0"/>
              </a:rPr>
              <a:t>Anketa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ob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zaključku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sl-SI" dirty="0">
                <a:latin typeface="Garamond" panose="02020404030301010803" pitchFamily="18" charset="0"/>
              </a:rPr>
              <a:t>IVKO</a:t>
            </a:r>
            <a:r>
              <a:rPr lang="en-US" dirty="0">
                <a:latin typeface="Garamond" panose="02020404030301010803" pitchFamily="18" charset="0"/>
              </a:rPr>
              <a:t> –</a:t>
            </a:r>
            <a:r>
              <a:rPr lang="sl-SI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oddaja</a:t>
            </a:r>
            <a:r>
              <a:rPr lang="en-US" b="1" dirty="0">
                <a:latin typeface="Garamond" panose="02020404030301010803" pitchFamily="18" charset="0"/>
              </a:rPr>
              <a:t> v VIS</a:t>
            </a:r>
            <a:r>
              <a:rPr lang="sl-SI" b="1" dirty="0"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Garamond" panose="02020404030301010803" pitchFamily="18" charset="0"/>
              </a:rPr>
              <a:t>Ocenite</a:t>
            </a:r>
            <a:r>
              <a:rPr lang="en-US" dirty="0">
                <a:latin typeface="Garamond" panose="02020404030301010803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latin typeface="Garamond" panose="02020404030301010803" pitchFamily="18" charset="0"/>
              </a:rPr>
              <a:t>Pridobljena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znanja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veščine</a:t>
            </a:r>
            <a:r>
              <a:rPr lang="en-US" dirty="0">
                <a:latin typeface="Garamond" panose="02020404030301010803" pitchFamily="18" charset="0"/>
              </a:rPr>
              <a:t> in </a:t>
            </a:r>
            <a:r>
              <a:rPr lang="en-US" dirty="0" err="1">
                <a:latin typeface="Garamond" panose="02020404030301010803" pitchFamily="18" charset="0"/>
              </a:rPr>
              <a:t>stališča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ter</a:t>
            </a:r>
            <a:r>
              <a:rPr lang="en-US" dirty="0">
                <a:latin typeface="Garamond" panose="02020404030301010803" pitchFamily="18" charset="0"/>
              </a:rPr>
              <a:t>  </a:t>
            </a:r>
            <a:r>
              <a:rPr lang="en-US" dirty="0" err="1">
                <a:latin typeface="Garamond" panose="02020404030301010803" pitchFamily="18" charset="0"/>
              </a:rPr>
              <a:t>kompetence</a:t>
            </a:r>
            <a:endParaRPr lang="en-US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latin typeface="Garamond" panose="02020404030301010803" pitchFamily="18" charset="0"/>
              </a:rPr>
              <a:t>Kakovost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izvedbe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sl-SI" dirty="0">
                <a:latin typeface="Garamond" panose="02020404030301010803" pitchFamily="18" charset="0"/>
              </a:rPr>
              <a:t>IVKO</a:t>
            </a:r>
            <a:endParaRPr lang="en-US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latin typeface="Garamond" panose="02020404030301010803" pitchFamily="18" charset="0"/>
              </a:rPr>
              <a:t>Mentorja</a:t>
            </a:r>
            <a:endParaRPr lang="en-U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Garamond" panose="02020404030301010803" pitchFamily="18" charset="0"/>
              </a:rPr>
              <a:t>Predlagajte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izboljšave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dopolnitve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spremembe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sl-SI" dirty="0">
                <a:latin typeface="Garamond" panose="02020404030301010803" pitchFamily="18" charset="0"/>
              </a:rPr>
              <a:t>IVKO</a:t>
            </a:r>
            <a:endParaRPr lang="en-US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83168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1965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err="1">
                <a:latin typeface="Garamond" panose="02020404030301010803" pitchFamily="18" charset="0"/>
              </a:rPr>
              <a:t>Mentorjeva</a:t>
            </a:r>
            <a:r>
              <a:rPr lang="en-US" sz="4000" dirty="0">
                <a:latin typeface="Garamond" panose="02020404030301010803" pitchFamily="18" charset="0"/>
              </a:rPr>
              <a:t> ocean- mentor </a:t>
            </a:r>
            <a:r>
              <a:rPr lang="en-US" sz="4000" b="1" dirty="0" err="1">
                <a:latin typeface="Garamond" panose="02020404030301010803" pitchFamily="18" charset="0"/>
              </a:rPr>
              <a:t>odda</a:t>
            </a:r>
            <a:r>
              <a:rPr lang="sl-SI" sz="4000" b="1" dirty="0">
                <a:latin typeface="Garamond" panose="02020404030301010803" pitchFamily="18" charset="0"/>
              </a:rPr>
              <a:t>ja</a:t>
            </a:r>
            <a:r>
              <a:rPr lang="en-US" sz="4000" b="1" dirty="0">
                <a:latin typeface="Garamond" panose="02020404030301010803" pitchFamily="18" charset="0"/>
              </a:rPr>
              <a:t> v VIS</a:t>
            </a:r>
            <a:endParaRPr lang="sl-SI" sz="4000" b="1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095171"/>
              </p:ext>
            </p:extLst>
          </p:nvPr>
        </p:nvGraphicFramePr>
        <p:xfrm>
          <a:off x="570371" y="1268760"/>
          <a:ext cx="8003258" cy="5400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7142">
                  <a:extLst>
                    <a:ext uri="{9D8B030D-6E8A-4147-A177-3AD203B41FA5}">
                      <a16:colId xmlns:a16="http://schemas.microsoft.com/office/drawing/2014/main" val="3425848432"/>
                    </a:ext>
                  </a:extLst>
                </a:gridCol>
                <a:gridCol w="1960317">
                  <a:extLst>
                    <a:ext uri="{9D8B030D-6E8A-4147-A177-3AD203B41FA5}">
                      <a16:colId xmlns:a16="http://schemas.microsoft.com/office/drawing/2014/main" val="2062274486"/>
                    </a:ext>
                  </a:extLst>
                </a:gridCol>
                <a:gridCol w="1956007">
                  <a:extLst>
                    <a:ext uri="{9D8B030D-6E8A-4147-A177-3AD203B41FA5}">
                      <a16:colId xmlns:a16="http://schemas.microsoft.com/office/drawing/2014/main" val="611065289"/>
                    </a:ext>
                  </a:extLst>
                </a:gridCol>
                <a:gridCol w="1969792">
                  <a:extLst>
                    <a:ext uri="{9D8B030D-6E8A-4147-A177-3AD203B41FA5}">
                      <a16:colId xmlns:a16="http://schemas.microsoft.com/office/drawing/2014/main" val="2665169436"/>
                    </a:ext>
                  </a:extLst>
                </a:gridCol>
              </a:tblGrid>
              <a:tr h="2668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900">
                          <a:effectLst/>
                        </a:rPr>
                        <a:t> </a:t>
                      </a:r>
                      <a:endParaRPr lang="sl-SI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Odlično</a:t>
                      </a:r>
                      <a:endParaRPr lang="sl-SI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Dobro</a:t>
                      </a:r>
                      <a:endParaRPr lang="sl-SI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Pomanjkljivo</a:t>
                      </a:r>
                      <a:endParaRPr lang="sl-SI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extLst>
                  <a:ext uri="{0D108BD9-81ED-4DB2-BD59-A6C34878D82A}">
                    <a16:rowId xmlns:a16="http://schemas.microsoft.com/office/drawing/2014/main" val="3662247941"/>
                  </a:ext>
                </a:extLst>
              </a:tr>
              <a:tr h="500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Motivacija za delo/učljivost</a:t>
                      </a:r>
                      <a:endParaRPr lang="sl-SI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</a:t>
                      </a:r>
                      <a:endParaRPr lang="sl-SI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 </a:t>
                      </a:r>
                      <a:endParaRPr lang="sl-SI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 </a:t>
                      </a:r>
                      <a:endParaRPr lang="sl-SI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extLst>
                  <a:ext uri="{0D108BD9-81ED-4DB2-BD59-A6C34878D82A}">
                    <a16:rowId xmlns:a16="http://schemas.microsoft.com/office/drawing/2014/main" val="981914258"/>
                  </a:ext>
                </a:extLst>
              </a:tr>
              <a:tr h="500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Odnos do mentorja in sodelavcev</a:t>
                      </a:r>
                      <a:endParaRPr lang="sl-SI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</a:t>
                      </a:r>
                      <a:endParaRPr lang="sl-SI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</a:t>
                      </a:r>
                      <a:endParaRPr lang="sl-SI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</a:t>
                      </a:r>
                      <a:endParaRPr lang="sl-SI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extLst>
                  <a:ext uri="{0D108BD9-81ED-4DB2-BD59-A6C34878D82A}">
                    <a16:rowId xmlns:a16="http://schemas.microsoft.com/office/drawing/2014/main" val="3613442969"/>
                  </a:ext>
                </a:extLst>
              </a:tr>
              <a:tr h="750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Spoštovanje pravil, ki veljajo v kliničnem okolju</a:t>
                      </a:r>
                      <a:endParaRPr lang="sl-SI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 </a:t>
                      </a:r>
                      <a:endParaRPr lang="sl-SI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</a:t>
                      </a:r>
                      <a:endParaRPr lang="sl-SI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 </a:t>
                      </a:r>
                      <a:endParaRPr lang="sl-SI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extLst>
                  <a:ext uri="{0D108BD9-81ED-4DB2-BD59-A6C34878D82A}">
                    <a16:rowId xmlns:a16="http://schemas.microsoft.com/office/drawing/2014/main" val="1050093287"/>
                  </a:ext>
                </a:extLst>
              </a:tr>
              <a:tr h="1251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Vključevanje v delo/izpolnjevanje zastavljenih ciljev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__________________</a:t>
                      </a:r>
                      <a:endParaRPr lang="sl-SI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</a:t>
                      </a:r>
                      <a:endParaRPr lang="sl-SI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</a:t>
                      </a:r>
                      <a:endParaRPr lang="sl-SI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</a:t>
                      </a:r>
                      <a:endParaRPr lang="sl-SI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extLst>
                  <a:ext uri="{0D108BD9-81ED-4DB2-BD59-A6C34878D82A}">
                    <a16:rowId xmlns:a16="http://schemas.microsoft.com/office/drawing/2014/main" val="3215202689"/>
                  </a:ext>
                </a:extLst>
              </a:tr>
              <a:tr h="772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DRUGO: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__________________</a:t>
                      </a:r>
                      <a:endParaRPr lang="sl-SI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</a:t>
                      </a:r>
                      <a:endParaRPr lang="sl-SI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</a:t>
                      </a:r>
                      <a:endParaRPr lang="sl-SI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</a:t>
                      </a:r>
                      <a:endParaRPr lang="sl-SI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extLst>
                  <a:ext uri="{0D108BD9-81ED-4DB2-BD59-A6C34878D82A}">
                    <a16:rowId xmlns:a16="http://schemas.microsoft.com/office/drawing/2014/main" val="3767593364"/>
                  </a:ext>
                </a:extLst>
              </a:tr>
              <a:tr h="1358103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Kratka opisna utemeljitev mentorjeve ocene: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</a:t>
                      </a:r>
                      <a:endParaRPr lang="sl-SI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64" marR="57064" marT="0" marB="0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967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3900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Garamond" panose="02020404030301010803" pitchFamily="18" charset="0"/>
              </a:rPr>
              <a:t>Pomembni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kontakti</a:t>
            </a:r>
            <a:endParaRPr lang="sl-SI" dirty="0"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Sara </a:t>
            </a:r>
            <a:r>
              <a:rPr lang="en-US" dirty="0" err="1">
                <a:latin typeface="Garamond" panose="02020404030301010803" pitchFamily="18" charset="0"/>
              </a:rPr>
              <a:t>Bevc</a:t>
            </a:r>
            <a:r>
              <a:rPr lang="en-US" dirty="0">
                <a:latin typeface="Garamond" panose="02020404030301010803" pitchFamily="18" charset="0"/>
              </a:rPr>
              <a:t> Jonan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E-mail: </a:t>
            </a:r>
            <a:r>
              <a:rPr lang="en-US" dirty="0">
                <a:latin typeface="Garamond" panose="02020404030301010803" pitchFamily="18" charset="0"/>
                <a:hlinkClick r:id="rId2"/>
              </a:rPr>
              <a:t>kpraksa@mf.uni-lj.si</a:t>
            </a:r>
            <a:endParaRPr lang="sl-SI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sl-SI" dirty="0">
                <a:latin typeface="Garamond" panose="02020404030301010803" pitchFamily="18" charset="0"/>
              </a:rPr>
              <a:t>Vse informacije v zvezi s klinično prakso najdete na spletni strani klinične prakse:</a:t>
            </a:r>
          </a:p>
          <a:p>
            <a:pPr marL="0" indent="0">
              <a:buNone/>
            </a:pPr>
            <a:r>
              <a:rPr lang="sl-SI" dirty="0">
                <a:latin typeface="Garamond" panose="02020404030301010803" pitchFamily="18" charset="0"/>
              </a:rPr>
              <a:t>https://www.mf.uni-lj.si/o-studiju/ems-program-medicina/predmetnik/obvezna-klinicna-praksa</a:t>
            </a:r>
          </a:p>
        </p:txBody>
      </p:sp>
    </p:spTree>
    <p:extLst>
      <p:ext uri="{BB962C8B-B14F-4D97-AF65-F5344CB8AC3E}">
        <p14:creationId xmlns:p14="http://schemas.microsoft.com/office/powerpoint/2010/main" val="3430554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ven povezovalnik 4"/>
          <p:cNvCxnSpPr/>
          <p:nvPr/>
        </p:nvCxnSpPr>
        <p:spPr>
          <a:xfrm>
            <a:off x="0" y="6364586"/>
            <a:ext cx="9144000" cy="27161"/>
          </a:xfrm>
          <a:prstGeom prst="line">
            <a:avLst/>
          </a:prstGeom>
          <a:ln w="317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jeZBesedilom 10"/>
          <p:cNvSpPr txBox="1"/>
          <p:nvPr/>
        </p:nvSpPr>
        <p:spPr>
          <a:xfrm>
            <a:off x="0" y="635467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Z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znanjem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in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predanostjo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ustvarjamo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zdravo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prihodnost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Scientia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et studio ad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futurum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sanum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/ Committed to a healthy future</a:t>
            </a: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7786" y="27680"/>
            <a:ext cx="1401687" cy="1529112"/>
          </a:xfrm>
          <a:prstGeom prst="rect">
            <a:avLst/>
          </a:prstGeom>
        </p:spPr>
      </p:pic>
      <p:sp>
        <p:nvSpPr>
          <p:cNvPr id="4" name="PoljeZBesedilom 3"/>
          <p:cNvSpPr txBox="1"/>
          <p:nvPr/>
        </p:nvSpPr>
        <p:spPr>
          <a:xfrm>
            <a:off x="611560" y="207461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latin typeface="Garamond" panose="02020404030301010803" pitchFamily="18" charset="0"/>
              </a:rPr>
              <a:t>Terminska izvedba </a:t>
            </a:r>
            <a:endParaRPr lang="en-US" sz="3200" dirty="0">
              <a:latin typeface="Garamond" panose="02020404030301010803" pitchFamily="18" charset="0"/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323527" y="4005064"/>
            <a:ext cx="8695945" cy="21852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l-SI" dirty="0">
                <a:latin typeface="Garamond" panose="02020404030301010803" pitchFamily="18" charset="0"/>
              </a:rPr>
              <a:t>Individualne vaje v kliničnem okolju </a:t>
            </a:r>
            <a:r>
              <a:rPr lang="en-US" dirty="0">
                <a:latin typeface="Garamond" panose="02020404030301010803" pitchFamily="18" charset="0"/>
              </a:rPr>
              <a:t>1.</a:t>
            </a:r>
            <a:r>
              <a:rPr lang="sl-SI" dirty="0">
                <a:latin typeface="Garamond" panose="02020404030301010803" pitchFamily="18" charset="0"/>
              </a:rPr>
              <a:t> letnik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SI" dirty="0">
                <a:latin typeface="Garamond" panose="02020404030301010803" pitchFamily="18" charset="0"/>
              </a:rPr>
              <a:t>–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sl-SI" dirty="0">
                <a:latin typeface="Garamond" panose="02020404030301010803" pitchFamily="18" charset="0"/>
              </a:rPr>
              <a:t>študijsko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sl-SI" dirty="0">
                <a:latin typeface="Garamond" panose="02020404030301010803" pitchFamily="18" charset="0"/>
              </a:rPr>
              <a:t>leto</a:t>
            </a:r>
            <a:r>
              <a:rPr lang="en-US" dirty="0">
                <a:latin typeface="Garamond" panose="02020404030301010803" pitchFamily="18" charset="0"/>
              </a:rPr>
              <a:t> 202</a:t>
            </a:r>
            <a:r>
              <a:rPr lang="sl-SI" dirty="0">
                <a:latin typeface="Garamond" panose="02020404030301010803" pitchFamily="18" charset="0"/>
              </a:rPr>
              <a:t>4</a:t>
            </a:r>
            <a:r>
              <a:rPr lang="en-US" dirty="0">
                <a:latin typeface="Garamond" panose="02020404030301010803" pitchFamily="18" charset="0"/>
              </a:rPr>
              <a:t>/202</a:t>
            </a:r>
            <a:r>
              <a:rPr lang="sl-SI" dirty="0">
                <a:latin typeface="Garamond" panose="02020404030301010803" pitchFamily="18" charset="0"/>
              </a:rPr>
              <a:t>5 </a:t>
            </a:r>
            <a:endParaRPr lang="en-US" dirty="0">
              <a:latin typeface="Garamond" panose="02020404030301010803" pitchFamily="18" charset="0"/>
            </a:endParaRPr>
          </a:p>
          <a:p>
            <a:endParaRPr lang="en-US" dirty="0">
              <a:latin typeface="Garamond" panose="02020404030301010803" pitchFamily="18" charset="0"/>
            </a:endParaRPr>
          </a:p>
          <a:p>
            <a:r>
              <a:rPr lang="en-US" b="1" dirty="0" err="1">
                <a:latin typeface="Garamond" panose="02020404030301010803" pitchFamily="18" charset="0"/>
              </a:rPr>
              <a:t>Termin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izvajanja</a:t>
            </a:r>
            <a:r>
              <a:rPr lang="en-US" b="1" dirty="0">
                <a:solidFill>
                  <a:srgbClr val="FF0000"/>
                </a:solidFill>
                <a:latin typeface="Garamond" panose="02020404030301010803" pitchFamily="18" charset="0"/>
              </a:rPr>
              <a:t>: </a:t>
            </a:r>
            <a:r>
              <a:rPr lang="en-US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2</a:t>
            </a:r>
            <a:r>
              <a:rPr lang="sl-SI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6</a:t>
            </a:r>
            <a:r>
              <a:rPr lang="en-US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Garamond" panose="02020404030301010803" pitchFamily="18" charset="0"/>
              </a:rPr>
              <a:t>maj</a:t>
            </a:r>
            <a:r>
              <a:rPr lang="en-US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lang="en-SI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–</a:t>
            </a:r>
            <a:r>
              <a:rPr lang="en-US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 1</a:t>
            </a:r>
            <a:r>
              <a:rPr lang="sl-SI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. </a:t>
            </a:r>
            <a:r>
              <a:rPr lang="sl-SI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s</a:t>
            </a:r>
            <a:r>
              <a:rPr lang="en-US" sz="2800" b="1" dirty="0" err="1">
                <a:solidFill>
                  <a:srgbClr val="FF0000"/>
                </a:solidFill>
                <a:latin typeface="Garamond" panose="02020404030301010803" pitchFamily="18" charset="0"/>
              </a:rPr>
              <a:t>eptember</a:t>
            </a:r>
            <a:r>
              <a:rPr lang="en-US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 202</a:t>
            </a:r>
            <a:r>
              <a:rPr lang="sl-SI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5</a:t>
            </a:r>
            <a:endParaRPr lang="en-US" sz="28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r>
              <a:rPr lang="en-US" dirty="0" err="1">
                <a:latin typeface="Garamond" panose="02020404030301010803" pitchFamily="18" charset="0"/>
              </a:rPr>
              <a:t>Način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izvedbe</a:t>
            </a:r>
            <a:r>
              <a:rPr lang="en-US" dirty="0">
                <a:latin typeface="Garamond" panose="02020404030301010803" pitchFamily="18" charset="0"/>
              </a:rPr>
              <a:t>: </a:t>
            </a:r>
            <a:r>
              <a:rPr lang="en-US" b="1" dirty="0">
                <a:latin typeface="Garamond" panose="02020404030301010803" pitchFamily="18" charset="0"/>
              </a:rPr>
              <a:t>9 </a:t>
            </a:r>
            <a:r>
              <a:rPr lang="en-US" b="1" dirty="0" err="1">
                <a:latin typeface="Garamond" panose="02020404030301010803" pitchFamily="18" charset="0"/>
              </a:rPr>
              <a:t>dni</a:t>
            </a:r>
            <a:r>
              <a:rPr lang="en-US" b="1" dirty="0">
                <a:latin typeface="Garamond" panose="02020404030301010803" pitchFamily="18" charset="0"/>
              </a:rPr>
              <a:t> (6 </a:t>
            </a:r>
            <a:r>
              <a:rPr lang="en-US" b="1" dirty="0" err="1">
                <a:latin typeface="Garamond" panose="02020404030301010803" pitchFamily="18" charset="0"/>
              </a:rPr>
              <a:t>ur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dnevno</a:t>
            </a:r>
            <a:r>
              <a:rPr lang="en-US" b="1" dirty="0">
                <a:latin typeface="Garamond" panose="02020404030301010803" pitchFamily="18" charset="0"/>
              </a:rPr>
              <a:t>) </a:t>
            </a:r>
            <a:r>
              <a:rPr lang="en-US" b="1" dirty="0" err="1">
                <a:latin typeface="Garamond" panose="02020404030301010803" pitchFamily="18" charset="0"/>
              </a:rPr>
              <a:t>pri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izbranem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sl-SI" b="1" dirty="0">
                <a:latin typeface="Garamond" panose="02020404030301010803" pitchFamily="18" charset="0"/>
              </a:rPr>
              <a:t>učitelju veščin- kliničnem </a:t>
            </a:r>
            <a:r>
              <a:rPr lang="en-US" b="1" dirty="0" err="1">
                <a:latin typeface="Garamond" panose="02020404030301010803" pitchFamily="18" charset="0"/>
              </a:rPr>
              <a:t>mentorju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sl-SI" b="1" i="1" dirty="0">
                <a:highlight>
                  <a:srgbClr val="FFFF00"/>
                </a:highlight>
                <a:latin typeface="Garamond" panose="02020404030301010803" pitchFamily="18" charset="0"/>
              </a:rPr>
              <a:t>samo v primarnem nivoju </a:t>
            </a:r>
            <a:r>
              <a:rPr lang="en-US" b="1" dirty="0">
                <a:latin typeface="Garamond" panose="02020404030301010803" pitchFamily="18" charset="0"/>
              </a:rPr>
              <a:t>(1 dan </a:t>
            </a:r>
            <a:r>
              <a:rPr lang="en-US" b="1" dirty="0" err="1">
                <a:latin typeface="Garamond" panose="02020404030301010803" pitchFamily="18" charset="0"/>
              </a:rPr>
              <a:t>prehospitalna</a:t>
            </a:r>
            <a:r>
              <a:rPr lang="sl-SI" b="1" dirty="0">
                <a:latin typeface="Garamond" panose="02020404030301010803" pitchFamily="18" charset="0"/>
              </a:rPr>
              <a:t> klinična praksa</a:t>
            </a:r>
            <a:r>
              <a:rPr lang="en-US" b="1" dirty="0">
                <a:latin typeface="Garamond" panose="02020404030301010803" pitchFamily="18" charset="0"/>
              </a:rPr>
              <a:t>) + 1 dan v </a:t>
            </a:r>
            <a:r>
              <a:rPr lang="en-US" b="1" dirty="0" err="1">
                <a:latin typeface="Garamond" panose="02020404030301010803" pitchFamily="18" charset="0"/>
              </a:rPr>
              <a:t>simulacijskem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centru</a:t>
            </a:r>
            <a:r>
              <a:rPr lang="en-US" b="1" dirty="0">
                <a:latin typeface="Garamond" panose="02020404030301010803" pitchFamily="18" charset="0"/>
              </a:rPr>
              <a:t> UL MF (</a:t>
            </a:r>
            <a:r>
              <a:rPr lang="en-US" b="1" dirty="0" err="1">
                <a:latin typeface="Garamond" panose="02020404030301010803" pitchFamily="18" charset="0"/>
              </a:rPr>
              <a:t>urnik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bo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sl-SI" b="1" dirty="0">
                <a:latin typeface="Garamond" panose="02020404030301010803" pitchFamily="18" charset="0"/>
              </a:rPr>
              <a:t>znan do</a:t>
            </a:r>
            <a:r>
              <a:rPr lang="en-US" b="1" dirty="0">
                <a:latin typeface="Garamond" panose="02020404030301010803" pitchFamily="18" charset="0"/>
              </a:rPr>
              <a:t> 15.</a:t>
            </a:r>
            <a:r>
              <a:rPr lang="sl-SI" b="1" dirty="0">
                <a:latin typeface="Garamond" panose="02020404030301010803" pitchFamily="18" charset="0"/>
              </a:rPr>
              <a:t> </a:t>
            </a:r>
            <a:r>
              <a:rPr lang="en-US" b="1" dirty="0">
                <a:latin typeface="Garamond" panose="02020404030301010803" pitchFamily="18" charset="0"/>
              </a:rPr>
              <a:t>maja) </a:t>
            </a:r>
            <a:endParaRPr lang="sl-SI" b="1" dirty="0">
              <a:latin typeface="Garamond" panose="02020404030301010803" pitchFamily="18" charset="0"/>
            </a:endParaRPr>
          </a:p>
          <a:p>
            <a:r>
              <a:rPr lang="sl-SI" b="1" dirty="0">
                <a:latin typeface="Garamond" panose="02020404030301010803" pitchFamily="18" charset="0"/>
              </a:rPr>
              <a:t>Dobrodošli novi mentorji- prijavnice za spletni stran IVKO</a:t>
            </a:r>
            <a:endParaRPr lang="en-US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805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45000"/>
    </mc:Choice>
    <mc:Fallback xmlns="">
      <p:transition advTm="4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>
                <a:latin typeface="Garamond" panose="02020404030301010803" pitchFamily="18" charset="0"/>
              </a:rPr>
              <a:t>Cilji KP v 1. letniku ŠP Medicina in Dentalna medicina:</a:t>
            </a:r>
            <a:br>
              <a:rPr lang="sl-SI" b="1">
                <a:latin typeface="Garamond" panose="02020404030301010803" pitchFamily="18" charset="0"/>
              </a:rPr>
            </a:b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Aft>
                <a:spcPts val="300"/>
              </a:spcAft>
              <a:buFontTx/>
              <a:buChar char="-"/>
            </a:pPr>
            <a:r>
              <a:rPr lang="sl-SI" dirty="0">
                <a:latin typeface="Garamond" panose="02020404030301010803" pitchFamily="18" charset="0"/>
              </a:rPr>
              <a:t>vzpostavljati identiteto zdravnika oz. zobozdravnika,</a:t>
            </a:r>
          </a:p>
          <a:p>
            <a:pPr marL="285750" indent="-285750">
              <a:spcAft>
                <a:spcPts val="300"/>
              </a:spcAft>
              <a:buFontTx/>
              <a:buChar char="-"/>
            </a:pPr>
            <a:r>
              <a:rPr lang="sl-SI" dirty="0">
                <a:latin typeface="Garamond" panose="02020404030301010803" pitchFamily="18" charset="0"/>
              </a:rPr>
              <a:t>razumeti delovanje </a:t>
            </a:r>
            <a:r>
              <a:rPr lang="sl-SI" dirty="0" err="1">
                <a:latin typeface="Garamond" panose="02020404030301010803" pitchFamily="18" charset="0"/>
              </a:rPr>
              <a:t>večpoklicnih</a:t>
            </a:r>
            <a:r>
              <a:rPr lang="sl-SI" dirty="0">
                <a:latin typeface="Garamond" panose="02020404030301010803" pitchFamily="18" charset="0"/>
              </a:rPr>
              <a:t> timov,</a:t>
            </a:r>
          </a:p>
          <a:p>
            <a:pPr marL="285750" indent="-285750">
              <a:spcAft>
                <a:spcPts val="300"/>
              </a:spcAft>
              <a:buFontTx/>
              <a:buChar char="-"/>
            </a:pPr>
            <a:r>
              <a:rPr lang="sl-SI" dirty="0">
                <a:latin typeface="Garamond" panose="02020404030301010803" pitchFamily="18" charset="0"/>
              </a:rPr>
              <a:t>se učiti veščin sporazumevanja in kliničnih veščin ter</a:t>
            </a:r>
          </a:p>
          <a:p>
            <a:pPr marL="285750" indent="-285750">
              <a:spcAft>
                <a:spcPts val="300"/>
              </a:spcAft>
              <a:buFontTx/>
              <a:buChar char="-"/>
            </a:pPr>
            <a:r>
              <a:rPr lang="sl-SI" dirty="0">
                <a:latin typeface="Garamond" panose="02020404030301010803" pitchFamily="18" charset="0"/>
              </a:rPr>
              <a:t>oblikovati humanistične vrednote za delo z bolniki.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70237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latin typeface="Garamond" panose="02020404030301010803" pitchFamily="18" charset="0"/>
              </a:rPr>
              <a:t>Vsebine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sl-SI" dirty="0">
                <a:latin typeface="Garamond" panose="02020404030301010803" pitchFamily="18" charset="0"/>
              </a:rPr>
              <a:t>IVKO </a:t>
            </a:r>
            <a:r>
              <a:rPr lang="en-US" dirty="0">
                <a:latin typeface="Garamond" panose="02020404030301010803" pitchFamily="18" charset="0"/>
              </a:rPr>
              <a:t>1. </a:t>
            </a:r>
            <a:r>
              <a:rPr lang="sl-SI" dirty="0">
                <a:latin typeface="Garamond" panose="02020404030301010803" pitchFamily="18" charset="0"/>
              </a:rPr>
              <a:t>letnika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spcAft>
                <a:spcPts val="300"/>
              </a:spcAft>
              <a:buFontTx/>
              <a:buChar char="-"/>
            </a:pPr>
            <a:r>
              <a:rPr lang="sl-SI" dirty="0">
                <a:latin typeface="Garamond" panose="02020404030301010803" pitchFamily="18" charset="0"/>
              </a:rPr>
              <a:t>študent spremlja mentorja pri delu</a:t>
            </a:r>
            <a:r>
              <a:rPr lang="en-US" dirty="0">
                <a:latin typeface="Garamond" panose="02020404030301010803" pitchFamily="18" charset="0"/>
              </a:rPr>
              <a:t> in se po </a:t>
            </a:r>
            <a:r>
              <a:rPr lang="sl-SI" dirty="0">
                <a:latin typeface="Garamond" panose="02020404030301010803" pitchFamily="18" charset="0"/>
              </a:rPr>
              <a:t>svojih zmožnostih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sl-SI" dirty="0">
                <a:latin typeface="Garamond" panose="02020404030301010803" pitchFamily="18" charset="0"/>
              </a:rPr>
              <a:t>vključuje v delo tima</a:t>
            </a:r>
          </a:p>
          <a:p>
            <a:pPr marL="285750" indent="-285750">
              <a:spcAft>
                <a:spcPts val="300"/>
              </a:spcAft>
              <a:buFontTx/>
              <a:buChar char="-"/>
            </a:pPr>
            <a:r>
              <a:rPr lang="sl-SI" dirty="0">
                <a:latin typeface="Garamond" panose="02020404030301010803" pitchFamily="18" charset="0"/>
              </a:rPr>
              <a:t>v pogovoru z bolniki pridobiva veščine profesionalne komunikacije, aktivnega poslušanja, ocenjevanja bolnikovih pričakovanj, spoznava etične dileme itd.,</a:t>
            </a:r>
          </a:p>
          <a:p>
            <a:pPr marL="285750" indent="-285750">
              <a:spcAft>
                <a:spcPts val="300"/>
              </a:spcAft>
              <a:buFontTx/>
              <a:buChar char="-"/>
            </a:pPr>
            <a:r>
              <a:rPr lang="sl-SI" dirty="0">
                <a:latin typeface="Garamond" panose="02020404030301010803" pitchFamily="18" charset="0"/>
              </a:rPr>
              <a:t>vključen je v delo v službi nujne medicinske pomoči,</a:t>
            </a:r>
          </a:p>
          <a:p>
            <a:pPr marL="285750" indent="-285750">
              <a:spcAft>
                <a:spcPts val="300"/>
              </a:spcAft>
              <a:buFontTx/>
              <a:buChar char="-"/>
            </a:pPr>
            <a:r>
              <a:rPr lang="sl-SI" dirty="0">
                <a:latin typeface="Garamond" panose="02020404030301010803" pitchFamily="18" charset="0"/>
              </a:rPr>
              <a:t>spoznava delo ožjih sodelavcev zdravnika oz. zobozdravnika (medicinskih sester, fizioterapevta in drugih zdravstvenih sodelavcev oziroma zobne asistentke in zobnega tehnika v zobozdravstvu).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18448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>
                <a:latin typeface="Garamond" panose="02020404030301010803" pitchFamily="18" charset="0"/>
              </a:rPr>
              <a:t>Koordinatorici</a:t>
            </a:r>
            <a:r>
              <a:rPr lang="en-US" sz="3200" dirty="0">
                <a:latin typeface="Garamond" panose="02020404030301010803" pitchFamily="18" charset="0"/>
              </a:rPr>
              <a:t> </a:t>
            </a:r>
            <a:r>
              <a:rPr lang="sl-SI" sz="3200" dirty="0">
                <a:latin typeface="Garamond" panose="02020404030301010803" pitchFamily="18" charset="0"/>
              </a:rPr>
              <a:t>klinične prakse</a:t>
            </a:r>
            <a:r>
              <a:rPr lang="en-US" sz="3200" dirty="0">
                <a:latin typeface="Garamond" panose="02020404030301010803" pitchFamily="18" charset="0"/>
              </a:rPr>
              <a:t> </a:t>
            </a:r>
            <a:r>
              <a:rPr lang="sl-SI" sz="3200" dirty="0">
                <a:latin typeface="Garamond" panose="02020404030301010803" pitchFamily="18" charset="0"/>
              </a:rPr>
              <a:t>za </a:t>
            </a:r>
            <a:r>
              <a:rPr lang="en-US" sz="3200" dirty="0">
                <a:latin typeface="Garamond" panose="02020404030301010803" pitchFamily="18" charset="0"/>
              </a:rPr>
              <a:t>1.</a:t>
            </a:r>
            <a:r>
              <a:rPr lang="sl-SI" sz="3200" dirty="0">
                <a:latin typeface="Garamond" panose="02020404030301010803" pitchFamily="18" charset="0"/>
              </a:rPr>
              <a:t> letnik</a:t>
            </a:r>
            <a:endParaRPr lang="sl-S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48879"/>
            <a:ext cx="7886700" cy="3828083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prof.</a:t>
            </a:r>
            <a:r>
              <a:rPr lang="sl-SI" dirty="0">
                <a:latin typeface="Garamond" panose="02020404030301010803" pitchFamily="18" charset="0"/>
              </a:rPr>
              <a:t> </a:t>
            </a:r>
            <a:r>
              <a:rPr lang="en-US" dirty="0">
                <a:latin typeface="Garamond" panose="02020404030301010803" pitchFamily="18" charset="0"/>
              </a:rPr>
              <a:t>dr. Marija Petek Šter (M) </a:t>
            </a:r>
          </a:p>
          <a:p>
            <a:endParaRPr lang="en-US" dirty="0">
              <a:latin typeface="Garamond" panose="02020404030301010803" pitchFamily="18" charset="0"/>
            </a:endParaRPr>
          </a:p>
          <a:p>
            <a:r>
              <a:rPr lang="en-US" dirty="0">
                <a:latin typeface="Garamond" panose="02020404030301010803" pitchFamily="18" charset="0"/>
              </a:rPr>
              <a:t>prof.</a:t>
            </a:r>
            <a:r>
              <a:rPr lang="sl-SI" dirty="0">
                <a:latin typeface="Garamond" panose="02020404030301010803" pitchFamily="18" charset="0"/>
              </a:rPr>
              <a:t> </a:t>
            </a:r>
            <a:r>
              <a:rPr lang="en-US" dirty="0">
                <a:latin typeface="Garamond" panose="02020404030301010803" pitchFamily="18" charset="0"/>
              </a:rPr>
              <a:t>dr. Ksenija Rener Sitar (DM)</a:t>
            </a:r>
          </a:p>
        </p:txBody>
      </p:sp>
    </p:spTree>
    <p:extLst>
      <p:ext uri="{BB962C8B-B14F-4D97-AF65-F5344CB8AC3E}">
        <p14:creationId xmlns:p14="http://schemas.microsoft.com/office/powerpoint/2010/main" val="771892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ven povezovalnik 4"/>
          <p:cNvCxnSpPr/>
          <p:nvPr/>
        </p:nvCxnSpPr>
        <p:spPr>
          <a:xfrm>
            <a:off x="0" y="6364586"/>
            <a:ext cx="9144000" cy="27161"/>
          </a:xfrm>
          <a:prstGeom prst="line">
            <a:avLst/>
          </a:prstGeom>
          <a:ln w="317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jeZBesedilom 10"/>
          <p:cNvSpPr txBox="1"/>
          <p:nvPr/>
        </p:nvSpPr>
        <p:spPr>
          <a:xfrm>
            <a:off x="0" y="635467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Z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znanjem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in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predanostjo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ustvarjamo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zdravo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prihodnost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Scientia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et studio ad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futurum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sanum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/ Committed to a healthy future</a:t>
            </a: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7786" y="27680"/>
            <a:ext cx="1401687" cy="1529112"/>
          </a:xfrm>
          <a:prstGeom prst="rect">
            <a:avLst/>
          </a:prstGeom>
        </p:spPr>
      </p:pic>
      <p:sp>
        <p:nvSpPr>
          <p:cNvPr id="6" name="PoljeZBesedilom 5"/>
          <p:cNvSpPr txBox="1"/>
          <p:nvPr/>
        </p:nvSpPr>
        <p:spPr>
          <a:xfrm>
            <a:off x="611560" y="404664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Garamond" panose="02020404030301010803" pitchFamily="18" charset="0"/>
              </a:rPr>
              <a:t>Mentor </a:t>
            </a:r>
            <a:r>
              <a:rPr lang="sl-SI" sz="3200" dirty="0">
                <a:latin typeface="Garamond" panose="02020404030301010803" pitchFamily="18" charset="0"/>
              </a:rPr>
              <a:t>individualnih vaj v kliničnem okolju (IVKO)</a:t>
            </a:r>
            <a:r>
              <a:rPr lang="en-SI" sz="3200" dirty="0">
                <a:latin typeface="Garamond" panose="02020404030301010803" pitchFamily="18" charset="0"/>
              </a:rPr>
              <a:t>–</a:t>
            </a:r>
            <a:r>
              <a:rPr lang="en-US" sz="3200" dirty="0">
                <a:latin typeface="Garamond" panose="02020404030301010803" pitchFamily="18" charset="0"/>
              </a:rPr>
              <a:t> 1.letnik 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467544" y="1484784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Garamond" panose="02020404030301010803" pitchFamily="18" charset="0"/>
              </a:rPr>
              <a:t>Medicina</a:t>
            </a:r>
            <a:endParaRPr lang="en-US" b="1" dirty="0">
              <a:latin typeface="Garamond" panose="02020404030301010803" pitchFamily="18" charset="0"/>
            </a:endParaRPr>
          </a:p>
          <a:p>
            <a:endParaRPr lang="en-US" dirty="0">
              <a:latin typeface="Garamond" panose="02020404030301010803" pitchFamily="18" charset="0"/>
            </a:endParaRPr>
          </a:p>
          <a:p>
            <a:r>
              <a:rPr lang="en-US" dirty="0" err="1">
                <a:latin typeface="Garamond" panose="02020404030301010803" pitchFamily="18" charset="0"/>
              </a:rPr>
              <a:t>Zdravniki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na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primarnem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nivoju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zdravstvenega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sistema</a:t>
            </a:r>
            <a:r>
              <a:rPr lang="en-US" dirty="0">
                <a:latin typeface="Garamond" panose="02020404030301010803" pitchFamily="18" charset="0"/>
              </a:rPr>
              <a:t>: </a:t>
            </a:r>
          </a:p>
          <a:p>
            <a:r>
              <a:rPr lang="en-US" dirty="0">
                <a:latin typeface="Garamond" panose="02020404030301010803" pitchFamily="18" charset="0"/>
              </a:rPr>
              <a:t>specialist </a:t>
            </a:r>
            <a:r>
              <a:rPr lang="en-US" dirty="0" err="1">
                <a:latin typeface="Garamond" panose="02020404030301010803" pitchFamily="18" charset="0"/>
              </a:rPr>
              <a:t>družinske</a:t>
            </a:r>
            <a:r>
              <a:rPr lang="en-US" dirty="0">
                <a:latin typeface="Garamond" panose="02020404030301010803" pitchFamily="18" charset="0"/>
              </a:rPr>
              <a:t> oz </a:t>
            </a:r>
            <a:r>
              <a:rPr lang="en-US" dirty="0" err="1">
                <a:latin typeface="Garamond" panose="02020404030301010803" pitchFamily="18" charset="0"/>
              </a:rPr>
              <a:t>splošne</a:t>
            </a:r>
            <a:r>
              <a:rPr lang="en-US" dirty="0">
                <a:latin typeface="Garamond" panose="02020404030301010803" pitchFamily="18" charset="0"/>
              </a:rPr>
              <a:t> medicine, </a:t>
            </a:r>
            <a:r>
              <a:rPr lang="en-US" dirty="0" err="1">
                <a:latin typeface="Garamond" panose="02020404030301010803" pitchFamily="18" charset="0"/>
              </a:rPr>
              <a:t>pediatrija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ali</a:t>
            </a:r>
            <a:r>
              <a:rPr lang="en-US" dirty="0">
                <a:latin typeface="Garamond" panose="02020404030301010803" pitchFamily="18" charset="0"/>
              </a:rPr>
              <a:t>  </a:t>
            </a:r>
            <a:r>
              <a:rPr lang="en-US" dirty="0" err="1">
                <a:latin typeface="Garamond" panose="02020404030301010803" pitchFamily="18" charset="0"/>
              </a:rPr>
              <a:t>ginekologije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534227" y="3171377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Garamond" panose="02020404030301010803" pitchFamily="18" charset="0"/>
              </a:rPr>
              <a:t>Dentalna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medicina</a:t>
            </a:r>
            <a:endParaRPr lang="en-US" b="1" dirty="0">
              <a:latin typeface="Garamond" panose="02020404030301010803" pitchFamily="18" charset="0"/>
            </a:endParaRPr>
          </a:p>
          <a:p>
            <a:endParaRPr lang="en-US" dirty="0">
              <a:latin typeface="Garamond" panose="02020404030301010803" pitchFamily="18" charset="0"/>
            </a:endParaRPr>
          </a:p>
          <a:p>
            <a:r>
              <a:rPr lang="en-US" dirty="0" err="1">
                <a:latin typeface="Garamond" panose="02020404030301010803" pitchFamily="18" charset="0"/>
              </a:rPr>
              <a:t>Zobozdravniki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sl-SI" dirty="0">
                <a:latin typeface="Garamond" panose="02020404030301010803" pitchFamily="18" charset="0"/>
              </a:rPr>
              <a:t>ali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zdravniki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na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primarnem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nivoju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zdravstvenega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sistema</a:t>
            </a:r>
            <a:r>
              <a:rPr lang="en-US" dirty="0">
                <a:latin typeface="Garamond" panose="02020404030301010803" pitchFamily="18" charset="0"/>
              </a:rPr>
              <a:t>: </a:t>
            </a:r>
            <a:r>
              <a:rPr lang="en-US" dirty="0" err="1">
                <a:latin typeface="Garamond" panose="02020404030301010803" pitchFamily="18" charset="0"/>
              </a:rPr>
              <a:t>zobozdravnik</a:t>
            </a:r>
            <a:r>
              <a:rPr lang="en-US">
                <a:latin typeface="Garamond" panose="02020404030301010803" pitchFamily="18" charset="0"/>
              </a:rPr>
              <a:t>, specialist družinske oz. splošne medicine 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611560" y="4869160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Garamond" panose="02020404030301010803" pitchFamily="18" charset="0"/>
              </a:rPr>
              <a:t>Izbira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mentorja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klinične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r>
              <a:rPr lang="en-US" b="1" dirty="0" err="1">
                <a:latin typeface="Garamond" panose="02020404030301010803" pitchFamily="18" charset="0"/>
              </a:rPr>
              <a:t>prakse</a:t>
            </a:r>
            <a:endParaRPr lang="en-US" b="1" dirty="0">
              <a:latin typeface="Garamond" panose="02020404030301010803" pitchFamily="18" charset="0"/>
            </a:endParaRPr>
          </a:p>
          <a:p>
            <a:endParaRPr lang="en-US" dirty="0">
              <a:latin typeface="Garamond" panose="02020404030301010803" pitchFamily="18" charset="0"/>
            </a:endParaRPr>
          </a:p>
          <a:p>
            <a:r>
              <a:rPr lang="en-US" dirty="0">
                <a:latin typeface="Garamond" panose="02020404030301010803" pitchFamily="18" charset="0"/>
              </a:rPr>
              <a:t>v </a:t>
            </a:r>
            <a:r>
              <a:rPr lang="en-US" dirty="0" err="1">
                <a:latin typeface="Garamond" panose="02020404030301010803" pitchFamily="18" charset="0"/>
              </a:rPr>
              <a:t>regiji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stalnega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prebivališča</a:t>
            </a:r>
            <a:r>
              <a:rPr lang="sl-SI" dirty="0">
                <a:latin typeface="Garamond" panose="02020404030301010803" pitchFamily="18" charset="0"/>
              </a:rPr>
              <a:t> v Sloveniji</a:t>
            </a:r>
            <a:r>
              <a:rPr lang="en-US" dirty="0">
                <a:latin typeface="Garamond" panose="02020404030301010803" pitchFamily="18" charset="0"/>
              </a:rPr>
              <a:t> / </a:t>
            </a:r>
            <a:r>
              <a:rPr lang="en-US" dirty="0" err="1">
                <a:latin typeface="Garamond" panose="02020404030301010803" pitchFamily="18" charset="0"/>
              </a:rPr>
              <a:t>izjemoma</a:t>
            </a:r>
            <a:r>
              <a:rPr lang="en-US" dirty="0">
                <a:latin typeface="Garamond" panose="02020404030301010803" pitchFamily="18" charset="0"/>
              </a:rPr>
              <a:t> v </a:t>
            </a:r>
            <a:r>
              <a:rPr lang="en-US" dirty="0" err="1">
                <a:latin typeface="Garamond" panose="02020404030301010803" pitchFamily="18" charset="0"/>
              </a:rPr>
              <a:t>drugi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regiji</a:t>
            </a:r>
            <a:endParaRPr lang="en-US" dirty="0">
              <a:latin typeface="Garamond" panose="02020404030301010803" pitchFamily="18" charset="0"/>
            </a:endParaRPr>
          </a:p>
          <a:p>
            <a:r>
              <a:rPr lang="en-US" dirty="0" err="1">
                <a:latin typeface="Garamond" panose="02020404030301010803" pitchFamily="18" charset="0"/>
              </a:rPr>
              <a:t>študenti</a:t>
            </a:r>
            <a:r>
              <a:rPr lang="en-US" dirty="0">
                <a:latin typeface="Garamond" panose="02020404030301010803" pitchFamily="18" charset="0"/>
              </a:rPr>
              <a:t> z </a:t>
            </a:r>
            <a:r>
              <a:rPr lang="en-US" dirty="0" err="1">
                <a:latin typeface="Garamond" panose="02020404030301010803" pitchFamily="18" charset="0"/>
              </a:rPr>
              <a:t>začasnim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prebivališčem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lahko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kjerkoli</a:t>
            </a:r>
            <a:r>
              <a:rPr lang="sl-SI" dirty="0">
                <a:latin typeface="Garamond" panose="02020404030301010803" pitchFamily="18" charset="0"/>
              </a:rPr>
              <a:t> v Sloveniji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64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45000"/>
    </mc:Choice>
    <mc:Fallback xmlns="">
      <p:transition advTm="4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Garamond" panose="02020404030301010803" pitchFamily="18" charset="0"/>
              </a:rPr>
              <a:t>Izbira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mentorja</a:t>
            </a:r>
            <a:endParaRPr lang="sl-SI" dirty="0">
              <a:latin typeface="Garamond" panose="02020404030301010803" pitchFamily="18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Garamond" panose="02020404030301010803" pitchFamily="18" charset="0"/>
              </a:rPr>
              <a:t>Iz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seznama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mentorjev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 err="1">
                <a:latin typeface="Garamond" panose="02020404030301010803" pitchFamily="18" charset="0"/>
              </a:rPr>
              <a:t>preko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sistema</a:t>
            </a:r>
            <a:r>
              <a:rPr lang="en-US" dirty="0">
                <a:latin typeface="Garamond" panose="02020404030301010803" pitchFamily="18" charset="0"/>
              </a:rPr>
              <a:t> VIS</a:t>
            </a:r>
          </a:p>
          <a:p>
            <a:r>
              <a:rPr lang="en-US" dirty="0" err="1">
                <a:latin typeface="Garamond" panose="02020404030301010803" pitchFamily="18" charset="0"/>
              </a:rPr>
              <a:t>Možnost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vključitve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dodatnih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mentorjev</a:t>
            </a:r>
            <a:r>
              <a:rPr lang="en-US" dirty="0">
                <a:latin typeface="Garamond" panose="02020404030301010803" pitchFamily="18" charset="0"/>
              </a:rPr>
              <a:t> (</a:t>
            </a:r>
            <a:r>
              <a:rPr lang="en-US" dirty="0" err="1">
                <a:latin typeface="Garamond" panose="02020404030301010803" pitchFamily="18" charset="0"/>
              </a:rPr>
              <a:t>predlogi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študentov</a:t>
            </a:r>
            <a:r>
              <a:rPr lang="en-US" dirty="0">
                <a:latin typeface="Garamond" panose="02020404030301010803" pitchFamily="18" charset="0"/>
              </a:rPr>
              <a:t>)  - </a:t>
            </a:r>
            <a:r>
              <a:rPr lang="en-US" b="1" dirty="0">
                <a:latin typeface="Garamond" panose="02020404030301010803" pitchFamily="18" charset="0"/>
              </a:rPr>
              <a:t>do </a:t>
            </a:r>
            <a:r>
              <a:rPr lang="en-US" b="1" dirty="0" err="1">
                <a:latin typeface="Garamond" panose="02020404030301010803" pitchFamily="18" charset="0"/>
              </a:rPr>
              <a:t>vključno</a:t>
            </a:r>
            <a:r>
              <a:rPr lang="en-US" b="1" dirty="0">
                <a:latin typeface="Garamond" panose="02020404030301010803" pitchFamily="18" charset="0"/>
              </a:rPr>
              <a:t>  </a:t>
            </a:r>
            <a:r>
              <a:rPr lang="sl-SI" b="1" dirty="0">
                <a:latin typeface="Garamond" panose="02020404030301010803" pitchFamily="18" charset="0"/>
              </a:rPr>
              <a:t>15.3.2025</a:t>
            </a:r>
            <a:endParaRPr lang="en-US" b="1" dirty="0">
              <a:latin typeface="Garamond" panose="02020404030301010803" pitchFamily="18" charset="0"/>
            </a:endParaRPr>
          </a:p>
          <a:p>
            <a:r>
              <a:rPr lang="en-US" dirty="0">
                <a:latin typeface="Garamond" panose="02020404030301010803" pitchFamily="18" charset="0"/>
              </a:rPr>
              <a:t>1. </a:t>
            </a:r>
            <a:r>
              <a:rPr lang="en-US" dirty="0" err="1">
                <a:latin typeface="Garamond" panose="02020404030301010803" pitchFamily="18" charset="0"/>
              </a:rPr>
              <a:t>krog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izbire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mentorja</a:t>
            </a:r>
            <a:r>
              <a:rPr lang="sl-SI" dirty="0">
                <a:latin typeface="Garamond" panose="02020404030301010803" pitchFamily="18" charset="0"/>
              </a:rPr>
              <a:t> --------(regionalne) </a:t>
            </a:r>
            <a:endParaRPr lang="en-US" dirty="0">
              <a:latin typeface="Garamond" panose="02020404030301010803" pitchFamily="18" charset="0"/>
            </a:endParaRPr>
          </a:p>
          <a:p>
            <a:r>
              <a:rPr lang="en-US" dirty="0">
                <a:latin typeface="Garamond" panose="02020404030301010803" pitchFamily="18" charset="0"/>
              </a:rPr>
              <a:t>2. </a:t>
            </a:r>
            <a:r>
              <a:rPr lang="en-US" dirty="0" err="1">
                <a:latin typeface="Garamond" panose="02020404030301010803" pitchFamily="18" charset="0"/>
              </a:rPr>
              <a:t>krog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izbire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mentorja</a:t>
            </a:r>
            <a:r>
              <a:rPr lang="en-US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lang="sl-SI" dirty="0">
                <a:latin typeface="Garamond" panose="02020404030301010803" pitchFamily="18" charset="0"/>
              </a:rPr>
              <a:t>---------(nacionalne)  </a:t>
            </a:r>
            <a:endParaRPr lang="sl-SI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45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Garamond" panose="02020404030301010803" pitchFamily="18" charset="0"/>
              </a:rPr>
              <a:t>Prijavnica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za</a:t>
            </a:r>
            <a:r>
              <a:rPr lang="en-US" dirty="0">
                <a:latin typeface="Garamond" panose="02020404030301010803" pitchFamily="18" charset="0"/>
              </a:rPr>
              <a:t> </a:t>
            </a:r>
            <a:r>
              <a:rPr lang="en-US" dirty="0" err="1">
                <a:latin typeface="Garamond" panose="02020404030301010803" pitchFamily="18" charset="0"/>
              </a:rPr>
              <a:t>mentorje</a:t>
            </a:r>
            <a:r>
              <a:rPr lang="en-US" dirty="0">
                <a:latin typeface="Garamond" panose="02020404030301010803" pitchFamily="18" charset="0"/>
              </a:rPr>
              <a:t>: </a:t>
            </a:r>
            <a:r>
              <a:rPr lang="en-US" dirty="0" err="1">
                <a:latin typeface="Garamond" panose="02020404030301010803" pitchFamily="18" charset="0"/>
              </a:rPr>
              <a:t>medicina</a:t>
            </a:r>
            <a:br>
              <a:rPr lang="en-US" dirty="0"/>
            </a:br>
            <a:r>
              <a:rPr lang="en-US" sz="1800" dirty="0"/>
              <a:t>https://</a:t>
            </a:r>
            <a:r>
              <a:rPr lang="en-US" sz="1600" dirty="0"/>
              <a:t>www.mf.uni-lj.si/o-studiju/ems-program-medicina/predmetnik/obvezna-klinicna-praksa?q=%2Fo-studiju%2Fems-program-medicina%2Fpredmetnik%2Fobvezna-klinicna-praksa</a:t>
            </a:r>
            <a:endParaRPr lang="sl-SI" sz="1600" dirty="0"/>
          </a:p>
        </p:txBody>
      </p:sp>
      <p:pic>
        <p:nvPicPr>
          <p:cNvPr id="1026" name="Picture 2" descr="image-20240130114950-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331" y="1825625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82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Officeova 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ova 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ova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2cf8946a-88d6-4724-9598-f9929a76c612">
      <UserInfo>
        <DisplayName/>
        <AccountId xsi:nil="true"/>
        <AccountType/>
      </UserInfo>
    </Owner>
    <Teachers xmlns="2cf8946a-88d6-4724-9598-f9929a76c612">
      <UserInfo>
        <DisplayName/>
        <AccountId xsi:nil="true"/>
        <AccountType/>
      </UserInfo>
    </Teachers>
    <Student_Groups xmlns="2cf8946a-88d6-4724-9598-f9929a76c612">
      <UserInfo>
        <DisplayName/>
        <AccountId xsi:nil="true"/>
        <AccountType/>
      </UserInfo>
    </Student_Groups>
    <Distribution_Groups xmlns="2cf8946a-88d6-4724-9598-f9929a76c612" xsi:nil="true"/>
    <DefaultSectionNames xmlns="2cf8946a-88d6-4724-9598-f9929a76c612" xsi:nil="true"/>
    <Teams_Channel_Section_Location xmlns="2cf8946a-88d6-4724-9598-f9929a76c612" xsi:nil="true"/>
    <Has_Teacher_Only_SectionGroup xmlns="2cf8946a-88d6-4724-9598-f9929a76c612" xsi:nil="true"/>
    <Is_Collaboration_Space_Locked xmlns="2cf8946a-88d6-4724-9598-f9929a76c612" xsi:nil="true"/>
    <_activity xmlns="2cf8946a-88d6-4724-9598-f9929a76c612" xsi:nil="true"/>
    <TeamsChannelId xmlns="2cf8946a-88d6-4724-9598-f9929a76c612" xsi:nil="true"/>
    <Invited_Students xmlns="2cf8946a-88d6-4724-9598-f9929a76c612" xsi:nil="true"/>
    <FolderType xmlns="2cf8946a-88d6-4724-9598-f9929a76c612" xsi:nil="true"/>
    <CultureName xmlns="2cf8946a-88d6-4724-9598-f9929a76c612" xsi:nil="true"/>
    <Self_Registration_Enabled xmlns="2cf8946a-88d6-4724-9598-f9929a76c612" xsi:nil="true"/>
    <LMS_Mappings xmlns="2cf8946a-88d6-4724-9598-f9929a76c612" xsi:nil="true"/>
    <Invited_Teachers xmlns="2cf8946a-88d6-4724-9598-f9929a76c612" xsi:nil="true"/>
    <IsNotebookLocked xmlns="2cf8946a-88d6-4724-9598-f9929a76c612" xsi:nil="true"/>
    <Math_Settings xmlns="2cf8946a-88d6-4724-9598-f9929a76c612" xsi:nil="true"/>
    <AppVersion xmlns="2cf8946a-88d6-4724-9598-f9929a76c612" xsi:nil="true"/>
    <NotebookType xmlns="2cf8946a-88d6-4724-9598-f9929a76c612" xsi:nil="true"/>
    <Students xmlns="2cf8946a-88d6-4724-9598-f9929a76c612">
      <UserInfo>
        <DisplayName/>
        <AccountId xsi:nil="true"/>
        <AccountType/>
      </UserInfo>
    </Students>
    <Templates xmlns="2cf8946a-88d6-4724-9598-f9929a76c61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480AC03BA7A24ABA4072F829BFD9B4" ma:contentTypeVersion="37" ma:contentTypeDescription="Create a new document." ma:contentTypeScope="" ma:versionID="b1e7041d79a94b1f2d835be4cccc9043">
  <xsd:schema xmlns:xsd="http://www.w3.org/2001/XMLSchema" xmlns:xs="http://www.w3.org/2001/XMLSchema" xmlns:p="http://schemas.microsoft.com/office/2006/metadata/properties" xmlns:ns3="2cf8946a-88d6-4724-9598-f9929a76c612" xmlns:ns4="2bf157b1-0a99-48f5-b8a4-3e5dbd80fb6b" targetNamespace="http://schemas.microsoft.com/office/2006/metadata/properties" ma:root="true" ma:fieldsID="58b767844aad860f29dec7edfd0148ee" ns3:_="" ns4:_="">
    <xsd:import namespace="2cf8946a-88d6-4724-9598-f9929a76c612"/>
    <xsd:import namespace="2bf157b1-0a99-48f5-b8a4-3e5dbd80fb6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Teams_Channel_Section_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Location" minOccurs="0"/>
                <xsd:element ref="ns3:MediaLengthInSecond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f8946a-88d6-4724-9598-f9929a76c6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NotebookType" ma:index="15" nillable="true" ma:displayName="Notebook Type" ma:internalName="NotebookType">
      <xsd:simpleType>
        <xsd:restriction base="dms:Text"/>
      </xsd:simpleType>
    </xsd:element>
    <xsd:element name="FolderType" ma:index="16" nillable="true" ma:displayName="Folder Type" ma:internalName="FolderType">
      <xsd:simpleType>
        <xsd:restriction base="dms:Text"/>
      </xsd:simpleType>
    </xsd:element>
    <xsd:element name="CultureName" ma:index="17" nillable="true" ma:displayName="Culture Name" ma:internalName="CultureName">
      <xsd:simpleType>
        <xsd:restriction base="dms:Text"/>
      </xsd:simpleType>
    </xsd:element>
    <xsd:element name="AppVersion" ma:index="18" nillable="true" ma:displayName="App Version" ma:internalName="AppVersion">
      <xsd:simpleType>
        <xsd:restriction base="dms:Text"/>
      </xsd:simpleType>
    </xsd:element>
    <xsd:element name="TeamsChannelId" ma:index="19" nillable="true" ma:displayName="Teams Channel Id" ma:internalName="TeamsChannelId">
      <xsd:simpleType>
        <xsd:restriction base="dms:Text"/>
      </xsd:simpleType>
    </xsd:element>
    <xsd:element name="Owner" ma:index="2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1" nillable="true" ma:displayName="Math Settings" ma:internalName="Math_Settings">
      <xsd:simpleType>
        <xsd:restriction base="dms:Text"/>
      </xsd:simpleType>
    </xsd:element>
    <xsd:element name="DefaultSectionNames" ma:index="22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3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8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1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2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3" nillable="true" ma:displayName="Is Collaboration Space Locked" ma:internalName="Is_Collaboration_Space_Locked">
      <xsd:simpleType>
        <xsd:restriction base="dms:Boolean"/>
      </xsd:simpleType>
    </xsd:element>
    <xsd:element name="IsNotebookLocked" ma:index="34" nillable="true" ma:displayName="Is Notebook Locked" ma:internalName="IsNotebookLocked">
      <xsd:simpleType>
        <xsd:restriction base="dms:Boolean"/>
      </xsd:simpleType>
    </xsd:element>
    <xsd:element name="Teams_Channel_Section_Location" ma:index="35" nillable="true" ma:displayName="Teams Channel Section Location" ma:internalName="Teams_Channel_Section_Location">
      <xsd:simpleType>
        <xsd:restriction base="dms:Text"/>
      </xsd:simpleType>
    </xsd:element>
    <xsd:element name="_activity" ma:index="39" nillable="true" ma:displayName="_activity" ma:hidden="true" ma:internalName="_activity">
      <xsd:simpleType>
        <xsd:restriction base="dms:Note"/>
      </xsd:simpleType>
    </xsd:element>
    <xsd:element name="MediaServiceObjectDetectorVersions" ma:index="4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4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4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4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4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f157b1-0a99-48f5-b8a4-3e5dbd80fb6b" elementFormDefault="qualified">
    <xsd:import namespace="http://schemas.microsoft.com/office/2006/documentManagement/types"/>
    <xsd:import namespace="http://schemas.microsoft.com/office/infopath/2007/PartnerControls"/>
    <xsd:element name="SharedWithUsers" ma:index="3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650CAF-FAF2-43FD-9C9F-A66E65C4D2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D1213D-FDAB-4422-925F-3194B2B16F75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terms/"/>
    <ds:schemaRef ds:uri="2bf157b1-0a99-48f5-b8a4-3e5dbd80fb6b"/>
    <ds:schemaRef ds:uri="http://www.w3.org/XML/1998/namespace"/>
    <ds:schemaRef ds:uri="http://schemas.openxmlformats.org/package/2006/metadata/core-properties"/>
    <ds:schemaRef ds:uri="2cf8946a-88d6-4724-9598-f9929a76c612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DC67872-01F1-4002-8BAC-9569B75950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f8946a-88d6-4724-9598-f9929a76c612"/>
    <ds:schemaRef ds:uri="2bf157b1-0a99-48f5-b8a4-3e5dbd80fb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1212</Words>
  <Application>Microsoft Office PowerPoint</Application>
  <PresentationFormat>Diaprojekcija na zaslonu (4:3)</PresentationFormat>
  <Paragraphs>175</Paragraphs>
  <Slides>24</Slides>
  <Notes>3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Garamond</vt:lpstr>
      <vt:lpstr>Times New Roman</vt:lpstr>
      <vt:lpstr>Wingdings</vt:lpstr>
      <vt:lpstr>Officeova tema</vt:lpstr>
      <vt:lpstr>PowerPointova predstavitev</vt:lpstr>
      <vt:lpstr>Osnovne informacije</vt:lpstr>
      <vt:lpstr>PowerPointova predstavitev</vt:lpstr>
      <vt:lpstr>Cilji KP v 1. letniku ŠP Medicina in Dentalna medicina: </vt:lpstr>
      <vt:lpstr>Vsebine IVKO 1. letnika</vt:lpstr>
      <vt:lpstr>Koordinatorici klinične prakse za 1. letnik</vt:lpstr>
      <vt:lpstr>PowerPointova predstavitev</vt:lpstr>
      <vt:lpstr>Izbira mentorja</vt:lpstr>
      <vt:lpstr>Prijavnica za mentorje: medicina https://www.mf.uni-lj.si/o-studiju/ems-program-medicina/predmetnik/obvezna-klinicna-praksa?q=%2Fo-studiju%2Fems-program-medicina%2Fpredmetnik%2Fobvezna-klinicna-praksa</vt:lpstr>
      <vt:lpstr>Izbira mentorja IVKO v VIS-u (prijava poteka na enak način za vse letnike)</vt:lpstr>
      <vt:lpstr>Izbira mentorja IVKO v VIS-u (prijava poteka na enak način za vse letnike)</vt:lpstr>
      <vt:lpstr>Izbira mentorja IVKO v VIS-u (prijava poteka na enak način za vse letnike)</vt:lpstr>
      <vt:lpstr>Po izbiri mentorja</vt:lpstr>
      <vt:lpstr>Vsebine NMP (simulirano okolje)</vt:lpstr>
      <vt:lpstr>Vsebine NMP (prehospitalno okolje)</vt:lpstr>
      <vt:lpstr>Vsebine dela v ambulantah primarnega nivoja – nadgradnja veščin sporazumevanja </vt:lpstr>
      <vt:lpstr>Vsebine dela v ambulantah primarnega nivoja- vključevanje v delo tima</vt:lpstr>
      <vt:lpstr>Vsebine dela v ambulantah primarnega nivoja-izvedba enostavnih kliničnih veščin</vt:lpstr>
      <vt:lpstr>Vsebine dela v ambulantah primarnega nivoja – spremljanje bolnika/hišni obisk</vt:lpstr>
      <vt:lpstr>Vsebine dela v ambulantah primarnega nivoja –Pogovor z mentorjem in njegovimi sodelavci</vt:lpstr>
      <vt:lpstr> DNEVNIK IZVAJANJA IVKO V AMBULANTNEM OKOLJU S POTRDITVIJO MENTORJA (delo v ambulanti in prehospitalni NMP) – oddaja v VIS </vt:lpstr>
      <vt:lpstr>Anketa ob zaključku IVKO – oddaja v VIS </vt:lpstr>
      <vt:lpstr>Mentorjeva ocean- mentor oddaja v VIS</vt:lpstr>
      <vt:lpstr>Pomembni kontakti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‘‘Odprti večeri Medicinske fakultete Univerze v Ljubljani’’</dc:title>
  <dc:creator>User</dc:creator>
  <cp:lastModifiedBy>Bevc Jonan, Sara</cp:lastModifiedBy>
  <cp:revision>132</cp:revision>
  <dcterms:created xsi:type="dcterms:W3CDTF">2018-10-17T16:08:03Z</dcterms:created>
  <dcterms:modified xsi:type="dcterms:W3CDTF">2024-11-07T09:44:41Z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0x0101007E480AC03BA7A24ABA4072F829BFD9B4</vt:lpwstr>
  </property>
</Properties>
</file>