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57" r:id="rId2"/>
    <p:sldId id="256" r:id="rId3"/>
    <p:sldId id="258" r:id="rId4"/>
    <p:sldId id="262" r:id="rId5"/>
    <p:sldId id="263" r:id="rId6"/>
    <p:sldId id="264" r:id="rId7"/>
    <p:sldId id="267" r:id="rId8"/>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57" autoAdjust="0"/>
    <p:restoredTop sz="94660"/>
  </p:normalViewPr>
  <p:slideViewPr>
    <p:cSldViewPr snapToGrid="0">
      <p:cViewPr varScale="1">
        <p:scale>
          <a:sx n="114" d="100"/>
          <a:sy n="114" d="100"/>
        </p:scale>
        <p:origin x="151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DAFEDB61-A282-479B-B58B-A23DB7B8BFF1}" type="datetimeFigureOut">
              <a:rPr lang="sl-SI" smtClean="0"/>
              <a:t>13.12.2019</a:t>
            </a:fld>
            <a:endParaRPr lang="sl-SI"/>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sl-SI"/>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F99CEAEE-8636-4294-8B50-3F75C6A984DA}" type="slidenum">
              <a:rPr lang="sl-SI" smtClean="0"/>
              <a:t>‹#›</a:t>
            </a:fld>
            <a:endParaRPr lang="sl-SI"/>
          </a:p>
        </p:txBody>
      </p:sp>
    </p:spTree>
    <p:extLst>
      <p:ext uri="{BB962C8B-B14F-4D97-AF65-F5344CB8AC3E}">
        <p14:creationId xmlns:p14="http://schemas.microsoft.com/office/powerpoint/2010/main" val="1432905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FEDB61-A282-479B-B58B-A23DB7B8BFF1}" type="datetimeFigureOut">
              <a:rPr lang="sl-SI" smtClean="0"/>
              <a:t>13.12.2019</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99CEAEE-8636-4294-8B50-3F75C6A984DA}" type="slidenum">
              <a:rPr lang="sl-SI" smtClean="0"/>
              <a:t>‹#›</a:t>
            </a:fld>
            <a:endParaRPr lang="sl-SI"/>
          </a:p>
        </p:txBody>
      </p:sp>
    </p:spTree>
    <p:extLst>
      <p:ext uri="{BB962C8B-B14F-4D97-AF65-F5344CB8AC3E}">
        <p14:creationId xmlns:p14="http://schemas.microsoft.com/office/powerpoint/2010/main" val="869040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FEDB61-A282-479B-B58B-A23DB7B8BFF1}" type="datetimeFigureOut">
              <a:rPr lang="sl-SI" smtClean="0"/>
              <a:t>13.12.2019</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99CEAEE-8636-4294-8B50-3F75C6A984DA}" type="slidenum">
              <a:rPr lang="sl-SI" smtClean="0"/>
              <a:t>‹#›</a:t>
            </a:fld>
            <a:endParaRPr lang="sl-SI"/>
          </a:p>
        </p:txBody>
      </p:sp>
    </p:spTree>
    <p:extLst>
      <p:ext uri="{BB962C8B-B14F-4D97-AF65-F5344CB8AC3E}">
        <p14:creationId xmlns:p14="http://schemas.microsoft.com/office/powerpoint/2010/main" val="872938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FEDB61-A282-479B-B58B-A23DB7B8BFF1}" type="datetimeFigureOut">
              <a:rPr lang="sl-SI" smtClean="0"/>
              <a:t>13.12.2019</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99CEAEE-8636-4294-8B50-3F75C6A984DA}" type="slidenum">
              <a:rPr lang="sl-SI" smtClean="0"/>
              <a:t>‹#›</a:t>
            </a:fld>
            <a:endParaRPr lang="sl-SI"/>
          </a:p>
        </p:txBody>
      </p:sp>
    </p:spTree>
    <p:extLst>
      <p:ext uri="{BB962C8B-B14F-4D97-AF65-F5344CB8AC3E}">
        <p14:creationId xmlns:p14="http://schemas.microsoft.com/office/powerpoint/2010/main" val="4202335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AFEDB61-A282-479B-B58B-A23DB7B8BFF1}" type="datetimeFigureOut">
              <a:rPr lang="sl-SI" smtClean="0"/>
              <a:t>13.12.2019</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99CEAEE-8636-4294-8B50-3F75C6A984DA}" type="slidenum">
              <a:rPr lang="sl-SI" smtClean="0"/>
              <a:t>‹#›</a:t>
            </a:fld>
            <a:endParaRPr lang="sl-SI"/>
          </a:p>
        </p:txBody>
      </p:sp>
    </p:spTree>
    <p:extLst>
      <p:ext uri="{BB962C8B-B14F-4D97-AF65-F5344CB8AC3E}">
        <p14:creationId xmlns:p14="http://schemas.microsoft.com/office/powerpoint/2010/main" val="4190361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AFEDB61-A282-479B-B58B-A23DB7B8BFF1}" type="datetimeFigureOut">
              <a:rPr lang="sl-SI" smtClean="0"/>
              <a:t>13.12.2019</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F99CEAEE-8636-4294-8B50-3F75C6A984DA}" type="slidenum">
              <a:rPr lang="sl-SI" smtClean="0"/>
              <a:t>‹#›</a:t>
            </a:fld>
            <a:endParaRPr lang="sl-SI"/>
          </a:p>
        </p:txBody>
      </p:sp>
    </p:spTree>
    <p:extLst>
      <p:ext uri="{BB962C8B-B14F-4D97-AF65-F5344CB8AC3E}">
        <p14:creationId xmlns:p14="http://schemas.microsoft.com/office/powerpoint/2010/main" val="2823279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AFEDB61-A282-479B-B58B-A23DB7B8BFF1}" type="datetimeFigureOut">
              <a:rPr lang="sl-SI" smtClean="0"/>
              <a:t>13.12.2019</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F99CEAEE-8636-4294-8B50-3F75C6A984DA}" type="slidenum">
              <a:rPr lang="sl-SI" smtClean="0"/>
              <a:t>‹#›</a:t>
            </a:fld>
            <a:endParaRPr lang="sl-SI"/>
          </a:p>
        </p:txBody>
      </p:sp>
    </p:spTree>
    <p:extLst>
      <p:ext uri="{BB962C8B-B14F-4D97-AF65-F5344CB8AC3E}">
        <p14:creationId xmlns:p14="http://schemas.microsoft.com/office/powerpoint/2010/main" val="4092434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AFEDB61-A282-479B-B58B-A23DB7B8BFF1}" type="datetimeFigureOut">
              <a:rPr lang="sl-SI" smtClean="0"/>
              <a:t>13.12.2019</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F99CEAEE-8636-4294-8B50-3F75C6A984DA}" type="slidenum">
              <a:rPr lang="sl-SI" smtClean="0"/>
              <a:t>‹#›</a:t>
            </a:fld>
            <a:endParaRPr lang="sl-SI"/>
          </a:p>
        </p:txBody>
      </p:sp>
    </p:spTree>
    <p:extLst>
      <p:ext uri="{BB962C8B-B14F-4D97-AF65-F5344CB8AC3E}">
        <p14:creationId xmlns:p14="http://schemas.microsoft.com/office/powerpoint/2010/main" val="721328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FEDB61-A282-479B-B58B-A23DB7B8BFF1}" type="datetimeFigureOut">
              <a:rPr lang="sl-SI" smtClean="0"/>
              <a:t>13.12.2019</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F99CEAEE-8636-4294-8B50-3F75C6A984DA}" type="slidenum">
              <a:rPr lang="sl-SI" smtClean="0"/>
              <a:t>‹#›</a:t>
            </a:fld>
            <a:endParaRPr lang="sl-SI"/>
          </a:p>
        </p:txBody>
      </p:sp>
    </p:spTree>
    <p:extLst>
      <p:ext uri="{BB962C8B-B14F-4D97-AF65-F5344CB8AC3E}">
        <p14:creationId xmlns:p14="http://schemas.microsoft.com/office/powerpoint/2010/main" val="3152250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Edit Master text styles</a:t>
            </a:r>
          </a:p>
        </p:txBody>
      </p:sp>
      <p:sp>
        <p:nvSpPr>
          <p:cNvPr id="5" name="Date Placeholder 4"/>
          <p:cNvSpPr>
            <a:spLocks noGrp="1"/>
          </p:cNvSpPr>
          <p:nvPr>
            <p:ph type="dt" sz="half" idx="10"/>
          </p:nvPr>
        </p:nvSpPr>
        <p:spPr/>
        <p:txBody>
          <a:bodyPr/>
          <a:lstStyle/>
          <a:p>
            <a:fld id="{DAFEDB61-A282-479B-B58B-A23DB7B8BFF1}" type="datetimeFigureOut">
              <a:rPr lang="sl-SI" smtClean="0"/>
              <a:t>13.12.2019</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F99CEAEE-8636-4294-8B50-3F75C6A984DA}" type="slidenum">
              <a:rPr lang="sl-SI" smtClean="0"/>
              <a:t>‹#›</a:t>
            </a:fld>
            <a:endParaRPr lang="sl-SI"/>
          </a:p>
        </p:txBody>
      </p:sp>
    </p:spTree>
    <p:extLst>
      <p:ext uri="{BB962C8B-B14F-4D97-AF65-F5344CB8AC3E}">
        <p14:creationId xmlns:p14="http://schemas.microsoft.com/office/powerpoint/2010/main" val="2227943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40000"/>
              <a:lumOff val="6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DAFEDB61-A282-479B-B58B-A23DB7B8BFF1}" type="datetimeFigureOut">
              <a:rPr lang="sl-SI" smtClean="0"/>
              <a:t>13.12.2019</a:t>
            </a:fld>
            <a:endParaRPr lang="sl-SI"/>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sl-SI"/>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F99CEAEE-8636-4294-8B50-3F75C6A984DA}" type="slidenum">
              <a:rPr lang="sl-SI" smtClean="0"/>
              <a:t>‹#›</a:t>
            </a:fld>
            <a:endParaRPr lang="sl-SI"/>
          </a:p>
        </p:txBody>
      </p:sp>
    </p:spTree>
    <p:extLst>
      <p:ext uri="{BB962C8B-B14F-4D97-AF65-F5344CB8AC3E}">
        <p14:creationId xmlns:p14="http://schemas.microsoft.com/office/powerpoint/2010/main" val="820478965"/>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DAFEDB61-A282-479B-B58B-A23DB7B8BFF1}" type="datetimeFigureOut">
              <a:rPr lang="sl-SI" smtClean="0"/>
              <a:t>13.12.2019</a:t>
            </a:fld>
            <a:endParaRPr lang="sl-SI"/>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sl-SI"/>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F99CEAEE-8636-4294-8B50-3F75C6A984DA}" type="slidenum">
              <a:rPr lang="sl-SI" smtClean="0"/>
              <a:t>‹#›</a:t>
            </a:fld>
            <a:endParaRPr lang="sl-SI"/>
          </a:p>
        </p:txBody>
      </p:sp>
    </p:spTree>
    <p:extLst>
      <p:ext uri="{BB962C8B-B14F-4D97-AF65-F5344CB8AC3E}">
        <p14:creationId xmlns:p14="http://schemas.microsoft.com/office/powerpoint/2010/main" val="3370535959"/>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hyperlink" Target="http://lnmcp.mf.uni-lj.si/index.html" TargetMode="Externa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www.uni-lj.si/raziskovalno_in_razvojno_delo/raziskovalna_infrastruktura/" TargetMode="External"/><Relationship Id="rId2" Type="http://schemas.openxmlformats.org/officeDocument/2006/relationships/hyperlink" Target="http://www.uni-lj.si/raziskovalno_in_razvojno_delo/" TargetMode="External"/><Relationship Id="rId1" Type="http://schemas.openxmlformats.org/officeDocument/2006/relationships/slideLayout" Target="../slideLayouts/slideLayout7.xml"/><Relationship Id="rId4" Type="http://schemas.openxmlformats.org/officeDocument/2006/relationships/hyperlink" Target="http://www.uni-lj.si/raziskovalno_in_razvojno_delo/raziskovalna_infrastruktura/mreza_raziskovalnih_infrastrukturnih_centrov/"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uni-lj.si/raziskovalno_in_razvojno_delo/raziskovalna_infrastruktura/mreza_raziskovalnih_infrastrukturnih_centrov/"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biomedbridges.eu/"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png"/><Relationship Id="rId7" Type="http://schemas.openxmlformats.org/officeDocument/2006/relationships/image" Target="../media/image12.jpeg"/><Relationship Id="rId2" Type="http://schemas.openxmlformats.org/officeDocument/2006/relationships/image" Target="../media/image7.jpeg"/><Relationship Id="rId1" Type="http://schemas.openxmlformats.org/officeDocument/2006/relationships/slideLayout" Target="../slideLayouts/slideLayout7.xml"/><Relationship Id="rId6" Type="http://schemas.openxmlformats.org/officeDocument/2006/relationships/image" Target="../media/image11.jpeg"/><Relationship Id="rId11" Type="http://schemas.openxmlformats.org/officeDocument/2006/relationships/image" Target="../media/image16.jpeg"/><Relationship Id="rId5" Type="http://schemas.openxmlformats.org/officeDocument/2006/relationships/image" Target="../media/image10.jpeg"/><Relationship Id="rId10" Type="http://schemas.openxmlformats.org/officeDocument/2006/relationships/image" Target="../media/image15.jpeg"/><Relationship Id="rId4" Type="http://schemas.openxmlformats.org/officeDocument/2006/relationships/image" Target="../media/image9.png"/><Relationship Id="rId9"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hyperlink" Target="http://lnmcp.mf.uni-lj.si/index.html" TargetMode="Externa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7" descr="http://lnmcp.mf.uni-lj.si/images/glava_conf.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1300" y="3711178"/>
            <a:ext cx="3949304" cy="56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51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54602" y="283858"/>
            <a:ext cx="1308920" cy="1595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16" name="Rectangle 3"/>
          <p:cNvSpPr>
            <a:spLocks noChangeArrowheads="1"/>
          </p:cNvSpPr>
          <p:nvPr/>
        </p:nvSpPr>
        <p:spPr bwMode="auto">
          <a:xfrm>
            <a:off x="714376" y="8440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sz="1800"/>
          </a:p>
        </p:txBody>
      </p:sp>
      <p:sp>
        <p:nvSpPr>
          <p:cNvPr id="64517" name="Rectangle 5"/>
          <p:cNvSpPr>
            <a:spLocks noChangeArrowheads="1"/>
          </p:cNvSpPr>
          <p:nvPr/>
        </p:nvSpPr>
        <p:spPr bwMode="auto">
          <a:xfrm>
            <a:off x="714376" y="211800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4343400" algn="l"/>
              </a:tabLst>
              <a:defRPr sz="2400">
                <a:solidFill>
                  <a:schemeClr val="tx1"/>
                </a:solidFill>
                <a:latin typeface="Times New Roman" panose="02020603050405020304" pitchFamily="18" charset="0"/>
              </a:defRPr>
            </a:lvl1pPr>
            <a:lvl2pPr marL="742950" indent="-285750">
              <a:tabLst>
                <a:tab pos="4343400" algn="l"/>
              </a:tabLst>
              <a:defRPr sz="2400">
                <a:solidFill>
                  <a:schemeClr val="tx1"/>
                </a:solidFill>
                <a:latin typeface="Times New Roman" panose="02020603050405020304" pitchFamily="18" charset="0"/>
              </a:defRPr>
            </a:lvl2pPr>
            <a:lvl3pPr marL="1143000" indent="-228600">
              <a:tabLst>
                <a:tab pos="4343400" algn="l"/>
              </a:tabLst>
              <a:defRPr sz="2400">
                <a:solidFill>
                  <a:schemeClr val="tx1"/>
                </a:solidFill>
                <a:latin typeface="Times New Roman" panose="02020603050405020304" pitchFamily="18" charset="0"/>
              </a:defRPr>
            </a:lvl3pPr>
            <a:lvl4pPr marL="1600200" indent="-228600">
              <a:tabLst>
                <a:tab pos="4343400" algn="l"/>
              </a:tabLst>
              <a:defRPr sz="2400">
                <a:solidFill>
                  <a:schemeClr val="tx1"/>
                </a:solidFill>
                <a:latin typeface="Times New Roman" panose="02020603050405020304" pitchFamily="18" charset="0"/>
              </a:defRPr>
            </a:lvl4pPr>
            <a:lvl5pPr marL="2057400" indent="-228600">
              <a:tabLst>
                <a:tab pos="4343400"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4343400"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4343400"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4343400"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4343400" algn="l"/>
              </a:tabLst>
              <a:defRPr sz="2400">
                <a:solidFill>
                  <a:schemeClr val="tx1"/>
                </a:solidFill>
                <a:latin typeface="Times New Roman" panose="02020603050405020304" pitchFamily="18" charset="0"/>
              </a:defRPr>
            </a:lvl9pPr>
          </a:lstStyle>
          <a:p>
            <a:endParaRPr lang="en-US" altLang="en-US" sz="1800"/>
          </a:p>
        </p:txBody>
      </p:sp>
      <p:sp>
        <p:nvSpPr>
          <p:cNvPr id="64518" name="TextBox 6"/>
          <p:cNvSpPr txBox="1">
            <a:spLocks noChangeArrowheads="1"/>
          </p:cNvSpPr>
          <p:nvPr/>
        </p:nvSpPr>
        <p:spPr bwMode="auto">
          <a:xfrm>
            <a:off x="714375" y="1999060"/>
            <a:ext cx="77152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b="1">
                <a:latin typeface="Calibri" panose="020F0502020204030204" pitchFamily="34" charset="0"/>
              </a:rPr>
              <a:t>Infrastrukturni center za translacijske raziskave v medicini </a:t>
            </a:r>
          </a:p>
        </p:txBody>
      </p:sp>
      <p:pic>
        <p:nvPicPr>
          <p:cNvPr id="64519" name="Picture 31" descr="cfgbc nic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5841" y="2724150"/>
            <a:ext cx="1595438" cy="987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520" name="Content Placeholder 11"/>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65586" y="4516041"/>
            <a:ext cx="3059906" cy="532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21" name="Rectangle 13"/>
          <p:cNvSpPr>
            <a:spLocks noChangeArrowheads="1"/>
          </p:cNvSpPr>
          <p:nvPr/>
        </p:nvSpPr>
        <p:spPr bwMode="auto">
          <a:xfrm>
            <a:off x="883445" y="5036344"/>
            <a:ext cx="2942035"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500" b="1"/>
              <a:t>IC za raziskave patogenih  mikroorganizmov 3. stopnje biološke varnosti</a:t>
            </a:r>
            <a:r>
              <a:rPr lang="sl-SI" altLang="en-US" sz="1500" b="1"/>
              <a:t> </a:t>
            </a:r>
            <a:endParaRPr lang="en-US" altLang="en-US" sz="1500" b="1"/>
          </a:p>
        </p:txBody>
      </p:sp>
      <p:sp>
        <p:nvSpPr>
          <p:cNvPr id="64522" name="Rectangle 14"/>
          <p:cNvSpPr>
            <a:spLocks noChangeArrowheads="1"/>
          </p:cNvSpPr>
          <p:nvPr/>
        </p:nvSpPr>
        <p:spPr bwMode="auto">
          <a:xfrm>
            <a:off x="4312445" y="4947048"/>
            <a:ext cx="3279552"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500" b="1"/>
              <a:t>Biomedicinski center za mikroskopijo</a:t>
            </a:r>
          </a:p>
        </p:txBody>
      </p:sp>
      <p:sp>
        <p:nvSpPr>
          <p:cNvPr id="64523" name="Rectangle 14"/>
          <p:cNvSpPr>
            <a:spLocks noChangeArrowheads="1"/>
          </p:cNvSpPr>
          <p:nvPr/>
        </p:nvSpPr>
        <p:spPr bwMode="auto">
          <a:xfrm>
            <a:off x="4756548" y="4481513"/>
            <a:ext cx="3603872"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500" b="1"/>
              <a:t>IC za eksperimetnalno dentalno medicino</a:t>
            </a:r>
            <a:endParaRPr lang="en-US" altLang="en-US" sz="1500"/>
          </a:p>
        </p:txBody>
      </p:sp>
      <p:grpSp>
        <p:nvGrpSpPr>
          <p:cNvPr id="64524" name="Group 3"/>
          <p:cNvGrpSpPr>
            <a:grpSpLocks/>
          </p:cNvGrpSpPr>
          <p:nvPr/>
        </p:nvGrpSpPr>
        <p:grpSpPr bwMode="auto">
          <a:xfrm>
            <a:off x="4594623" y="2789635"/>
            <a:ext cx="2483644" cy="1487090"/>
            <a:chOff x="5173667" y="2576518"/>
            <a:chExt cx="3311427" cy="1982782"/>
          </a:xfrm>
        </p:grpSpPr>
        <p:grpSp>
          <p:nvGrpSpPr>
            <p:cNvPr id="64526" name="Group 8"/>
            <p:cNvGrpSpPr>
              <a:grpSpLocks/>
            </p:cNvGrpSpPr>
            <p:nvPr/>
          </p:nvGrpSpPr>
          <p:grpSpPr bwMode="auto">
            <a:xfrm>
              <a:off x="5173667" y="2576518"/>
              <a:ext cx="2390775" cy="1148676"/>
              <a:chOff x="7332009" y="3013053"/>
              <a:chExt cx="2390215" cy="1149267"/>
            </a:xfrm>
          </p:grpSpPr>
          <p:pic>
            <p:nvPicPr>
              <p:cNvPr id="64528" name="Picture 9" descr="Inštitut za biostatistiko in medicinsko informatik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58952" y="3013053"/>
                <a:ext cx="1333500" cy="533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64529" name="Rectangle 7"/>
              <p:cNvSpPr>
                <a:spLocks noChangeArrowheads="1"/>
              </p:cNvSpPr>
              <p:nvPr/>
            </p:nvSpPr>
            <p:spPr bwMode="auto">
              <a:xfrm>
                <a:off x="7332009" y="3546452"/>
                <a:ext cx="2390215" cy="61586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200" b="1"/>
                  <a:t>Infrastrukturni center </a:t>
                </a:r>
              </a:p>
              <a:p>
                <a:pPr algn="ctr"/>
                <a:r>
                  <a:rPr lang="en-US" altLang="en-US" sz="1200" b="1"/>
                  <a:t>za bibliometrijo </a:t>
                </a:r>
                <a:endParaRPr lang="en-US" altLang="en-US" sz="1200"/>
              </a:p>
            </p:txBody>
          </p:sp>
        </p:grpSp>
        <p:sp>
          <p:nvSpPr>
            <p:cNvPr id="3" name="Rectangle 2"/>
            <p:cNvSpPr/>
            <p:nvPr/>
          </p:nvSpPr>
          <p:spPr>
            <a:xfrm>
              <a:off x="5916595" y="3805240"/>
              <a:ext cx="2568499" cy="7540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a:p>
          </p:txBody>
        </p:sp>
      </p:grpSp>
      <p:sp>
        <p:nvSpPr>
          <p:cNvPr id="64525" name="Rectangle 1"/>
          <p:cNvSpPr>
            <a:spLocks noChangeArrowheads="1"/>
          </p:cNvSpPr>
          <p:nvPr/>
        </p:nvSpPr>
        <p:spPr bwMode="auto">
          <a:xfrm>
            <a:off x="3751661" y="5397104"/>
            <a:ext cx="2152897"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sl-SI" altLang="en-US" sz="1500" b="1"/>
              <a:t>Center za MRI in MRS</a:t>
            </a:r>
            <a:r>
              <a:rPr lang="en-US" altLang="en-US" sz="1500" b="1"/>
              <a:t> </a:t>
            </a:r>
          </a:p>
        </p:txBody>
      </p:sp>
    </p:spTree>
    <p:extLst>
      <p:ext uri="{BB962C8B-B14F-4D97-AF65-F5344CB8AC3E}">
        <p14:creationId xmlns:p14="http://schemas.microsoft.com/office/powerpoint/2010/main" val="2226855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9606" y="117693"/>
            <a:ext cx="8922774" cy="6832640"/>
          </a:xfrm>
          <a:prstGeom prst="rect">
            <a:avLst/>
          </a:prstGeom>
        </p:spPr>
        <p:txBody>
          <a:bodyPr wrap="square">
            <a:spAutoFit/>
          </a:bodyPr>
          <a:lstStyle/>
          <a:p>
            <a:pPr fontAlgn="base"/>
            <a:r>
              <a:rPr lang="sl-SI" sz="2400" b="1" i="0" u="none" strike="noStrike" cap="all" dirty="0">
                <a:solidFill>
                  <a:srgbClr val="C00000"/>
                </a:solidFill>
                <a:effectLst/>
                <a:latin typeface="cambria" panose="02040503050406030204" pitchFamily="18" charset="0"/>
              </a:rPr>
              <a:t>Mreža raziskovalnih infrastrukturnih centrov</a:t>
            </a:r>
            <a:r>
              <a:rPr lang="sl-SI" sz="2400" b="1" i="0" u="none" strike="noStrike" dirty="0">
                <a:solidFill>
                  <a:srgbClr val="C00000"/>
                </a:solidFill>
                <a:effectLst/>
                <a:latin typeface="cambria" panose="02040503050406030204" pitchFamily="18" charset="0"/>
              </a:rPr>
              <a:t> </a:t>
            </a:r>
          </a:p>
          <a:p>
            <a:pPr fontAlgn="base"/>
            <a:r>
              <a:rPr lang="sl-SI" b="0" i="0" u="none" strike="noStrike" dirty="0">
                <a:solidFill>
                  <a:srgbClr val="256393"/>
                </a:solidFill>
                <a:effectLst/>
                <a:latin typeface="cambria" panose="02040503050406030204" pitchFamily="18" charset="0"/>
              </a:rPr>
              <a:t>&gt; </a:t>
            </a:r>
            <a:r>
              <a:rPr lang="sl-SI" b="0" i="0" u="none" strike="noStrike" dirty="0">
                <a:solidFill>
                  <a:srgbClr val="256393"/>
                </a:solidFill>
                <a:effectLst/>
                <a:latin typeface="cambria" panose="02040503050406030204" pitchFamily="18" charset="0"/>
                <a:hlinkClick r:id="rId2"/>
              </a:rPr>
              <a:t>Raziskovalno in razvojno delo</a:t>
            </a:r>
            <a:r>
              <a:rPr lang="sl-SI" b="0" i="0" u="none" strike="noStrike" dirty="0">
                <a:solidFill>
                  <a:srgbClr val="256393"/>
                </a:solidFill>
                <a:effectLst/>
                <a:latin typeface="cambria" panose="02040503050406030204" pitchFamily="18" charset="0"/>
              </a:rPr>
              <a:t> &gt; </a:t>
            </a:r>
            <a:r>
              <a:rPr lang="sl-SI" b="0" i="0" u="none" strike="noStrike" dirty="0">
                <a:solidFill>
                  <a:srgbClr val="256393"/>
                </a:solidFill>
                <a:effectLst/>
                <a:latin typeface="cambria" panose="02040503050406030204" pitchFamily="18" charset="0"/>
                <a:hlinkClick r:id="rId3"/>
              </a:rPr>
              <a:t>Raziskovalna infrastruktura</a:t>
            </a:r>
            <a:r>
              <a:rPr lang="sl-SI" b="0" i="0" u="none" strike="noStrike" dirty="0">
                <a:solidFill>
                  <a:srgbClr val="256393"/>
                </a:solidFill>
                <a:effectLst/>
                <a:latin typeface="cambria" panose="02040503050406030204" pitchFamily="18" charset="0"/>
              </a:rPr>
              <a:t> &gt; </a:t>
            </a:r>
            <a:r>
              <a:rPr lang="sl-SI" b="0" i="0" u="none" strike="noStrike" dirty="0">
                <a:solidFill>
                  <a:srgbClr val="256393"/>
                </a:solidFill>
                <a:effectLst/>
                <a:latin typeface="cambria" panose="02040503050406030204" pitchFamily="18" charset="0"/>
                <a:hlinkClick r:id="rId4"/>
              </a:rPr>
              <a:t>Mreža raziskovalnih infrastrukturnih centrov</a:t>
            </a:r>
            <a:endParaRPr lang="sl-SI" b="0" i="0" u="none" strike="noStrike" dirty="0">
              <a:solidFill>
                <a:srgbClr val="256393"/>
              </a:solidFill>
              <a:effectLst/>
              <a:latin typeface="cambria" panose="02040503050406030204" pitchFamily="18" charset="0"/>
            </a:endParaRPr>
          </a:p>
          <a:p>
            <a:pPr fontAlgn="base"/>
            <a:r>
              <a:rPr lang="sl-SI" b="1" i="0" u="none" strike="noStrike" cap="all" dirty="0">
                <a:solidFill>
                  <a:srgbClr val="C22B16"/>
                </a:solidFill>
                <a:effectLst/>
                <a:latin typeface="cambria" panose="02040503050406030204" pitchFamily="18" charset="0"/>
              </a:rPr>
              <a:t>Poslanstvo</a:t>
            </a:r>
            <a:endParaRPr lang="sl-SI" b="0" i="0" u="none" strike="noStrike" cap="all" dirty="0">
              <a:solidFill>
                <a:srgbClr val="C22B16"/>
              </a:solidFill>
              <a:effectLst/>
              <a:latin typeface="cambria" panose="02040503050406030204" pitchFamily="18" charset="0"/>
            </a:endParaRPr>
          </a:p>
          <a:p>
            <a:pPr fontAlgn="base"/>
            <a:r>
              <a:rPr lang="sl-SI" b="0" i="0" u="none" strike="noStrike" dirty="0">
                <a:solidFill>
                  <a:srgbClr val="333333"/>
                </a:solidFill>
                <a:effectLst/>
                <a:latin typeface="cambria" panose="02040503050406030204" pitchFamily="18" charset="0"/>
              </a:rPr>
              <a:t>Mrežo raziskovalnih infrastrukturnih centrov Univerze v Ljubljani (MRIC UL) sestavljajo infrastrukturni centri, ki omogočajo specializirano tehnično, instrumentalno, ekspertno in informacijsko podporo raziskovalnim in infrastrukturnim skupinam Univerze v Ljubljani, njeni pedagoški dejavnosti ter uporabnikom izven univerze.</a:t>
            </a:r>
          </a:p>
          <a:p>
            <a:pPr fontAlgn="base"/>
            <a:br>
              <a:rPr lang="sl-SI" b="0" i="0" u="none" strike="noStrike" cap="all" dirty="0">
                <a:solidFill>
                  <a:srgbClr val="C22B16"/>
                </a:solidFill>
                <a:effectLst/>
                <a:latin typeface="cambria" panose="02040503050406030204" pitchFamily="18" charset="0"/>
              </a:rPr>
            </a:br>
            <a:r>
              <a:rPr lang="sl-SI" b="1" i="0" u="none" strike="noStrike" cap="all" dirty="0">
                <a:solidFill>
                  <a:srgbClr val="C22B16"/>
                </a:solidFill>
                <a:effectLst/>
                <a:latin typeface="cambria" panose="02040503050406030204" pitchFamily="18" charset="0"/>
              </a:rPr>
              <a:t>Financiranje</a:t>
            </a:r>
            <a:r>
              <a:rPr lang="sl-SI" b="0" i="0" u="none" strike="noStrike" cap="all" dirty="0">
                <a:solidFill>
                  <a:srgbClr val="C22B16"/>
                </a:solidFill>
                <a:effectLst/>
                <a:latin typeface="cambria" panose="02040503050406030204" pitchFamily="18" charset="0"/>
              </a:rPr>
              <a:t> </a:t>
            </a:r>
          </a:p>
          <a:p>
            <a:pPr fontAlgn="base"/>
            <a:r>
              <a:rPr lang="sl-SI" b="0" i="0" u="none" strike="noStrike" dirty="0">
                <a:solidFill>
                  <a:srgbClr val="333333"/>
                </a:solidFill>
                <a:effectLst/>
                <a:latin typeface="cambria" panose="02040503050406030204" pitchFamily="18" charset="0"/>
              </a:rPr>
              <a:t>Izvajanje dejavnosti MRIC UL sofinancira Javna agencija za raziskovalno dejavnost RS.</a:t>
            </a:r>
          </a:p>
          <a:p>
            <a:pPr fontAlgn="base"/>
            <a:br>
              <a:rPr lang="sl-SI" b="0" i="0" u="none" strike="noStrike" cap="all" dirty="0">
                <a:solidFill>
                  <a:srgbClr val="C22B16"/>
                </a:solidFill>
                <a:effectLst/>
                <a:latin typeface="cambria" panose="02040503050406030204" pitchFamily="18" charset="0"/>
              </a:rPr>
            </a:br>
            <a:r>
              <a:rPr lang="sl-SI" b="1" i="0" u="none" strike="noStrike" cap="all" dirty="0">
                <a:solidFill>
                  <a:srgbClr val="C22B16"/>
                </a:solidFill>
                <a:effectLst/>
                <a:latin typeface="cambria" panose="02040503050406030204" pitchFamily="18" charset="0"/>
              </a:rPr>
              <a:t>Infrastrukturni center</a:t>
            </a:r>
            <a:endParaRPr lang="sl-SI" b="0" i="0" u="none" strike="noStrike" cap="all" dirty="0">
              <a:solidFill>
                <a:srgbClr val="C22B16"/>
              </a:solidFill>
              <a:effectLst/>
              <a:latin typeface="cambria" panose="02040503050406030204" pitchFamily="18" charset="0"/>
            </a:endParaRPr>
          </a:p>
          <a:p>
            <a:pPr fontAlgn="base"/>
            <a:r>
              <a:rPr lang="sl-SI" b="0" i="0" u="none" strike="noStrike" dirty="0">
                <a:solidFill>
                  <a:srgbClr val="333333"/>
                </a:solidFill>
                <a:effectLst/>
                <a:latin typeface="cambria" panose="02040503050406030204" pitchFamily="18" charset="0"/>
              </a:rPr>
              <a:t>·         ima vodjo centra</a:t>
            </a:r>
            <a:br>
              <a:rPr lang="sl-SI" b="0" i="0" u="none" strike="noStrike" dirty="0">
                <a:solidFill>
                  <a:srgbClr val="333333"/>
                </a:solidFill>
                <a:effectLst/>
                <a:latin typeface="cambria" panose="02040503050406030204" pitchFamily="18" charset="0"/>
              </a:rPr>
            </a:br>
            <a:r>
              <a:rPr lang="sl-SI" b="0" i="0" u="none" strike="noStrike" dirty="0">
                <a:solidFill>
                  <a:srgbClr val="333333"/>
                </a:solidFill>
                <a:effectLst/>
                <a:latin typeface="cambria" panose="02040503050406030204" pitchFamily="18" charset="0"/>
              </a:rPr>
              <a:t>·         člane centra</a:t>
            </a:r>
            <a:br>
              <a:rPr lang="sl-SI" b="0" i="0" u="none" strike="noStrike" dirty="0">
                <a:solidFill>
                  <a:srgbClr val="333333"/>
                </a:solidFill>
                <a:effectLst/>
                <a:latin typeface="cambria" panose="02040503050406030204" pitchFamily="18" charset="0"/>
              </a:rPr>
            </a:br>
            <a:r>
              <a:rPr lang="sl-SI" b="0" i="0" u="none" strike="noStrike" dirty="0">
                <a:solidFill>
                  <a:srgbClr val="333333"/>
                </a:solidFill>
                <a:effectLst/>
                <a:latin typeface="cambria" panose="02040503050406030204" pitchFamily="18" charset="0"/>
              </a:rPr>
              <a:t>·         razvija specializirano infrastrukturno dejavnost</a:t>
            </a:r>
            <a:br>
              <a:rPr lang="sl-SI" b="0" i="0" u="none" strike="noStrike" dirty="0">
                <a:solidFill>
                  <a:srgbClr val="333333"/>
                </a:solidFill>
                <a:effectLst/>
                <a:latin typeface="cambria" panose="02040503050406030204" pitchFamily="18" charset="0"/>
              </a:rPr>
            </a:br>
            <a:r>
              <a:rPr lang="sl-SI" b="0" i="0" u="none" strike="noStrike" dirty="0">
                <a:solidFill>
                  <a:srgbClr val="333333"/>
                </a:solidFill>
                <a:effectLst/>
                <a:latin typeface="cambria" panose="02040503050406030204" pitchFamily="18" charset="0"/>
              </a:rPr>
              <a:t>·         o svoji dejavnosti seznanja uporabnike in javnost (spletna stran)</a:t>
            </a:r>
            <a:br>
              <a:rPr lang="sl-SI" b="0" i="0" u="none" strike="noStrike" dirty="0">
                <a:solidFill>
                  <a:srgbClr val="333333"/>
                </a:solidFill>
                <a:effectLst/>
                <a:latin typeface="cambria" panose="02040503050406030204" pitchFamily="18" charset="0"/>
              </a:rPr>
            </a:br>
            <a:r>
              <a:rPr lang="sl-SI" b="0" i="0" u="none" strike="noStrike" dirty="0">
                <a:solidFill>
                  <a:srgbClr val="333333"/>
                </a:solidFill>
                <a:effectLst/>
                <a:latin typeface="cambria" panose="02040503050406030204" pitchFamily="18" charset="0"/>
              </a:rPr>
              <a:t>·         omogoča usluge raziskovalcem in drugemu osebju UL</a:t>
            </a:r>
            <a:br>
              <a:rPr lang="sl-SI" b="0" i="0" u="none" strike="noStrike" dirty="0">
                <a:solidFill>
                  <a:srgbClr val="333333"/>
                </a:solidFill>
                <a:effectLst/>
                <a:latin typeface="cambria" panose="02040503050406030204" pitchFamily="18" charset="0"/>
              </a:rPr>
            </a:br>
            <a:r>
              <a:rPr lang="sl-SI" b="0" i="0" u="none" strike="noStrike" dirty="0">
                <a:solidFill>
                  <a:srgbClr val="333333"/>
                </a:solidFill>
                <a:effectLst/>
                <a:latin typeface="cambria" panose="02040503050406030204" pitchFamily="18" charset="0"/>
              </a:rPr>
              <a:t>·         omogoča usluge drugim uporabnikom v skladu s pravili in cenikom Upravnega odbora UL</a:t>
            </a:r>
            <a:br>
              <a:rPr lang="sl-SI" b="0" i="0" u="none" strike="noStrike" dirty="0">
                <a:solidFill>
                  <a:srgbClr val="333333"/>
                </a:solidFill>
                <a:effectLst/>
                <a:latin typeface="cambria" panose="02040503050406030204" pitchFamily="18" charset="0"/>
              </a:rPr>
            </a:br>
            <a:r>
              <a:rPr lang="sl-SI" b="0" i="0" u="none" strike="noStrike" dirty="0">
                <a:solidFill>
                  <a:srgbClr val="333333"/>
                </a:solidFill>
                <a:effectLst/>
                <a:latin typeface="cambria" panose="02040503050406030204" pitchFamily="18" charset="0"/>
              </a:rPr>
              <a:t>·         poroča o svojem delu</a:t>
            </a:r>
            <a:br>
              <a:rPr lang="sl-SI" b="0" i="0" u="none" strike="noStrike" dirty="0">
                <a:solidFill>
                  <a:srgbClr val="333333"/>
                </a:solidFill>
                <a:effectLst/>
                <a:latin typeface="cambria" panose="02040503050406030204" pitchFamily="18" charset="0"/>
              </a:rPr>
            </a:br>
            <a:br>
              <a:rPr lang="sl-SI" b="0" i="0" u="none" strike="noStrike" dirty="0">
                <a:solidFill>
                  <a:srgbClr val="333333"/>
                </a:solidFill>
                <a:effectLst/>
                <a:latin typeface="cambria" panose="02040503050406030204" pitchFamily="18" charset="0"/>
              </a:rPr>
            </a:br>
            <a:r>
              <a:rPr lang="sl-SI" b="0" i="0" u="none" strike="noStrike" dirty="0">
                <a:solidFill>
                  <a:srgbClr val="333333"/>
                </a:solidFill>
                <a:effectLst/>
                <a:latin typeface="cambria" panose="02040503050406030204" pitchFamily="18" charset="0"/>
              </a:rPr>
              <a:t>Vodja infrastrukturnega programa MRIC UL je prorektor zadolžen za področje znanstveno-raziskovalnega dela prof. dr. Matjaž Krajnc.</a:t>
            </a:r>
          </a:p>
        </p:txBody>
      </p:sp>
    </p:spTree>
    <p:extLst>
      <p:ext uri="{BB962C8B-B14F-4D97-AF65-F5344CB8AC3E}">
        <p14:creationId xmlns:p14="http://schemas.microsoft.com/office/powerpoint/2010/main" val="2844718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7090" y="542067"/>
            <a:ext cx="8937522" cy="369332"/>
          </a:xfrm>
          <a:prstGeom prst="rect">
            <a:avLst/>
          </a:prstGeom>
        </p:spPr>
        <p:txBody>
          <a:bodyPr wrap="square">
            <a:spAutoFit/>
          </a:bodyPr>
          <a:lstStyle/>
          <a:p>
            <a:pPr fontAlgn="base"/>
            <a:endParaRPr lang="sl-SI" b="1" i="0" u="none" strike="noStrike" dirty="0">
              <a:solidFill>
                <a:srgbClr val="C22B16"/>
              </a:solidFill>
              <a:effectLst/>
              <a:latin typeface="cambria" panose="02040503050406030204" pitchFamily="18" charset="0"/>
            </a:endParaRPr>
          </a:p>
        </p:txBody>
      </p:sp>
      <p:sp>
        <p:nvSpPr>
          <p:cNvPr id="3" name="Rectangle 2"/>
          <p:cNvSpPr/>
          <p:nvPr/>
        </p:nvSpPr>
        <p:spPr>
          <a:xfrm>
            <a:off x="464574" y="80402"/>
            <a:ext cx="7565923" cy="461665"/>
          </a:xfrm>
          <a:prstGeom prst="rect">
            <a:avLst/>
          </a:prstGeom>
        </p:spPr>
        <p:txBody>
          <a:bodyPr wrap="square">
            <a:spAutoFit/>
          </a:bodyPr>
          <a:lstStyle/>
          <a:p>
            <a:pPr algn="ctr" fontAlgn="base"/>
            <a:r>
              <a:rPr lang="sl-SI" sz="2400" b="1" cap="all" dirty="0">
                <a:solidFill>
                  <a:srgbClr val="C22B16"/>
                </a:solidFill>
                <a:latin typeface="cambria" panose="02040503050406030204" pitchFamily="18" charset="0"/>
              </a:rPr>
              <a:t>Infrastrukturni centri MRIC UL 2015-2020</a:t>
            </a:r>
            <a:endParaRPr lang="sl-SI" sz="2400" cap="all" dirty="0">
              <a:solidFill>
                <a:srgbClr val="C22B16"/>
              </a:solidFill>
              <a:latin typeface="cambria" panose="02040503050406030204" pitchFamily="18" charset="0"/>
            </a:endParaRPr>
          </a:p>
        </p:txBody>
      </p:sp>
      <p:sp>
        <p:nvSpPr>
          <p:cNvPr id="4" name="Rectangle 3"/>
          <p:cNvSpPr/>
          <p:nvPr/>
        </p:nvSpPr>
        <p:spPr>
          <a:xfrm>
            <a:off x="228598" y="1084646"/>
            <a:ext cx="8834284" cy="6740307"/>
          </a:xfrm>
          <a:prstGeom prst="rect">
            <a:avLst/>
          </a:prstGeom>
        </p:spPr>
        <p:txBody>
          <a:bodyPr wrap="square">
            <a:spAutoFit/>
          </a:bodyPr>
          <a:lstStyle/>
          <a:p>
            <a:pPr fontAlgn="base"/>
            <a:r>
              <a:rPr lang="sl-SI" i="0" u="none" strike="noStrike" dirty="0">
                <a:effectLst/>
                <a:latin typeface="cambria" panose="02040503050406030204" pitchFamily="18" charset="0"/>
              </a:rPr>
              <a:t>UL, BF (9)</a:t>
            </a:r>
          </a:p>
          <a:p>
            <a:pPr fontAlgn="base"/>
            <a:r>
              <a:rPr lang="sl-SI" i="0" u="none" strike="noStrike" dirty="0">
                <a:effectLst/>
                <a:latin typeface="cambria" panose="02040503050406030204" pitchFamily="18" charset="0"/>
              </a:rPr>
              <a:t>UL, EF  (1  </a:t>
            </a:r>
          </a:p>
          <a:p>
            <a:pPr fontAlgn="base"/>
            <a:r>
              <a:rPr lang="sl-SI" dirty="0">
                <a:latin typeface="cambria" panose="02040503050406030204" pitchFamily="18" charset="0"/>
              </a:rPr>
              <a:t>UL, FDV (2) </a:t>
            </a:r>
            <a:endParaRPr lang="sl-SI" i="0" u="none" strike="noStrike" dirty="0">
              <a:effectLst/>
              <a:latin typeface="cambria" panose="02040503050406030204" pitchFamily="18" charset="0"/>
            </a:endParaRPr>
          </a:p>
          <a:p>
            <a:pPr fontAlgn="base"/>
            <a:r>
              <a:rPr lang="sl-SI" i="0" u="none" strike="noStrike" dirty="0">
                <a:effectLst/>
                <a:latin typeface="cambria" panose="02040503050406030204" pitchFamily="18" charset="0"/>
              </a:rPr>
              <a:t>UL, FDV, FF, PEF, FE in FRI (1)</a:t>
            </a:r>
          </a:p>
          <a:p>
            <a:pPr fontAlgn="base"/>
            <a:r>
              <a:rPr lang="sl-SI" i="0" u="none" strike="noStrike" dirty="0">
                <a:effectLst/>
                <a:latin typeface="cambria" panose="02040503050406030204" pitchFamily="18" charset="0"/>
              </a:rPr>
              <a:t>UL, FE:</a:t>
            </a:r>
            <a:r>
              <a:rPr lang="sl-SI" dirty="0">
                <a:latin typeface="cambria" panose="02040503050406030204" pitchFamily="18" charset="0"/>
              </a:rPr>
              <a:t> (1)</a:t>
            </a:r>
          </a:p>
          <a:p>
            <a:pPr fontAlgn="base"/>
            <a:r>
              <a:rPr lang="sl-SI" i="0" u="none" strike="noStrike" dirty="0">
                <a:effectLst/>
                <a:latin typeface="cambria" panose="02040503050406030204" pitchFamily="18" charset="0"/>
              </a:rPr>
              <a:t>UL, FF:</a:t>
            </a:r>
            <a:r>
              <a:rPr lang="sl-SI" dirty="0">
                <a:latin typeface="cambria" panose="02040503050406030204" pitchFamily="18" charset="0"/>
              </a:rPr>
              <a:t> (1)</a:t>
            </a:r>
          </a:p>
          <a:p>
            <a:pPr fontAlgn="base"/>
            <a:r>
              <a:rPr lang="sl-SI" i="0" u="none" strike="noStrike" dirty="0">
                <a:effectLst/>
                <a:latin typeface="cambria" panose="02040503050406030204" pitchFamily="18" charset="0"/>
              </a:rPr>
              <a:t>UL, FFA: (2) </a:t>
            </a:r>
          </a:p>
          <a:p>
            <a:pPr fontAlgn="base"/>
            <a:r>
              <a:rPr lang="sl-SI" dirty="0">
                <a:latin typeface="cambria" panose="02040503050406030204" pitchFamily="18" charset="0"/>
              </a:rPr>
              <a:t>UL, FGG (1) </a:t>
            </a:r>
          </a:p>
          <a:p>
            <a:pPr fontAlgn="base"/>
            <a:r>
              <a:rPr lang="sl-SI" i="0" u="none" strike="noStrike" dirty="0">
                <a:effectLst/>
                <a:latin typeface="cambria" panose="02040503050406030204" pitchFamily="18" charset="0"/>
              </a:rPr>
              <a:t>UL, FKKT (1) </a:t>
            </a:r>
          </a:p>
          <a:p>
            <a:pPr fontAlgn="base"/>
            <a:r>
              <a:rPr lang="sl-SI" dirty="0">
                <a:latin typeface="cambria" panose="02040503050406030204" pitchFamily="18" charset="0"/>
              </a:rPr>
              <a:t>UL, FMF (1)</a:t>
            </a:r>
          </a:p>
          <a:p>
            <a:pPr fontAlgn="base"/>
            <a:r>
              <a:rPr lang="sl-SI" dirty="0">
                <a:latin typeface="cambria" panose="02040503050406030204" pitchFamily="18" charset="0"/>
              </a:rPr>
              <a:t>UK, FS (1)</a:t>
            </a:r>
          </a:p>
          <a:p>
            <a:pPr fontAlgn="base"/>
            <a:r>
              <a:rPr lang="sl-SI" b="1" dirty="0">
                <a:solidFill>
                  <a:srgbClr val="C00000"/>
                </a:solidFill>
                <a:latin typeface="cambria" panose="02040503050406030204" pitchFamily="18" charset="0"/>
              </a:rPr>
              <a:t>UL, MF (7) </a:t>
            </a:r>
          </a:p>
          <a:p>
            <a:pPr fontAlgn="base"/>
            <a:r>
              <a:rPr lang="sl-SI" dirty="0">
                <a:latin typeface="cambria" panose="02040503050406030204" pitchFamily="18" charset="0"/>
              </a:rPr>
              <a:t>UL, NTF (1)</a:t>
            </a:r>
          </a:p>
          <a:p>
            <a:pPr fontAlgn="base"/>
            <a:r>
              <a:rPr lang="sl-SI" dirty="0">
                <a:latin typeface="cambria" panose="02040503050406030204" pitchFamily="18" charset="0"/>
              </a:rPr>
              <a:t>UL, VF (1)</a:t>
            </a:r>
          </a:p>
          <a:p>
            <a:pPr fontAlgn="base"/>
            <a:r>
              <a:rPr lang="sl-SI" dirty="0">
                <a:latin typeface="cambria" panose="02040503050406030204" pitchFamily="18" charset="0"/>
              </a:rPr>
              <a:t>UL rektorat (1) </a:t>
            </a:r>
          </a:p>
          <a:p>
            <a:pPr fontAlgn="base"/>
            <a:endParaRPr lang="sl-SI" b="1" dirty="0">
              <a:solidFill>
                <a:srgbClr val="C22B16"/>
              </a:solidFill>
              <a:latin typeface="cambria" panose="02040503050406030204" pitchFamily="18" charset="0"/>
            </a:endParaRPr>
          </a:p>
          <a:p>
            <a:pPr fontAlgn="base"/>
            <a:endParaRPr lang="sl-SI" b="1" dirty="0">
              <a:solidFill>
                <a:srgbClr val="C22B16"/>
              </a:solidFill>
              <a:latin typeface="cambria" panose="02040503050406030204" pitchFamily="18" charset="0"/>
            </a:endParaRPr>
          </a:p>
          <a:p>
            <a:pPr fontAlgn="base"/>
            <a:r>
              <a:rPr lang="sl-SI" dirty="0">
                <a:solidFill>
                  <a:srgbClr val="C22B16"/>
                </a:solidFill>
                <a:latin typeface="cambria" panose="02040503050406030204" pitchFamily="18" charset="0"/>
                <a:hlinkClick r:id="rId2"/>
              </a:rPr>
              <a:t>https://www.uni-lj.si/raziskovalno_in_razvojno_delo/raziskovalna_infrastruktura/mreza_raziskovalnih_infrastrukturnih_centrov/</a:t>
            </a:r>
            <a:endParaRPr lang="sl-SI" dirty="0">
              <a:solidFill>
                <a:srgbClr val="C22B16"/>
              </a:solidFill>
              <a:latin typeface="cambria" panose="02040503050406030204" pitchFamily="18" charset="0"/>
            </a:endParaRPr>
          </a:p>
          <a:p>
            <a:pPr algn="ctr" fontAlgn="base"/>
            <a:endParaRPr lang="sl-SI" dirty="0">
              <a:solidFill>
                <a:srgbClr val="C22B16"/>
              </a:solidFill>
              <a:latin typeface="cambria" panose="02040503050406030204" pitchFamily="18" charset="0"/>
            </a:endParaRPr>
          </a:p>
          <a:p>
            <a:pPr fontAlgn="base"/>
            <a:endParaRPr lang="sl-SI" b="1" i="0" u="none" strike="noStrike" dirty="0">
              <a:solidFill>
                <a:srgbClr val="C22B16"/>
              </a:solidFill>
              <a:effectLst/>
              <a:latin typeface="cambria" panose="02040503050406030204" pitchFamily="18" charset="0"/>
            </a:endParaRPr>
          </a:p>
          <a:p>
            <a:pPr fontAlgn="base"/>
            <a:endParaRPr lang="sl-SI" b="1" i="0" u="none" strike="noStrike" dirty="0">
              <a:solidFill>
                <a:srgbClr val="C22B16"/>
              </a:solidFill>
              <a:effectLst/>
              <a:latin typeface="cambria" panose="02040503050406030204" pitchFamily="18" charset="0"/>
            </a:endParaRPr>
          </a:p>
          <a:p>
            <a:pPr fontAlgn="base"/>
            <a:endParaRPr lang="sl-SI" b="0" i="0" u="none" strike="noStrike" dirty="0">
              <a:solidFill>
                <a:srgbClr val="C22B16"/>
              </a:solidFill>
              <a:effectLst/>
              <a:latin typeface="cambria" panose="02040503050406030204" pitchFamily="18" charset="0"/>
            </a:endParaRPr>
          </a:p>
        </p:txBody>
      </p:sp>
    </p:spTree>
    <p:extLst>
      <p:ext uri="{BB962C8B-B14F-4D97-AF65-F5344CB8AC3E}">
        <p14:creationId xmlns:p14="http://schemas.microsoft.com/office/powerpoint/2010/main" val="2450364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13991" y="2997377"/>
            <a:ext cx="8590796" cy="2835611"/>
          </a:xfrm>
          <a:prstGeom prst="rect">
            <a:avLst/>
          </a:prstGeom>
        </p:spPr>
      </p:pic>
      <p:pic>
        <p:nvPicPr>
          <p:cNvPr id="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31342" y="158981"/>
            <a:ext cx="1449030" cy="1766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6"/>
          <p:cNvSpPr txBox="1">
            <a:spLocks noChangeArrowheads="1"/>
          </p:cNvSpPr>
          <p:nvPr/>
        </p:nvSpPr>
        <p:spPr bwMode="auto">
          <a:xfrm>
            <a:off x="449826" y="1925316"/>
            <a:ext cx="835496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b="1" dirty="0" err="1">
                <a:solidFill>
                  <a:srgbClr val="C00000"/>
                </a:solidFill>
                <a:latin typeface="Cambria" panose="02040503050406030204" pitchFamily="18" charset="0"/>
                <a:ea typeface="Cambria" panose="02040503050406030204" pitchFamily="18" charset="0"/>
              </a:rPr>
              <a:t>Infrastrukturni</a:t>
            </a:r>
            <a:r>
              <a:rPr lang="en-US" altLang="en-US" b="1" dirty="0">
                <a:solidFill>
                  <a:srgbClr val="C00000"/>
                </a:solidFill>
                <a:latin typeface="Cambria" panose="02040503050406030204" pitchFamily="18" charset="0"/>
                <a:ea typeface="Cambria" panose="02040503050406030204" pitchFamily="18" charset="0"/>
              </a:rPr>
              <a:t> center </a:t>
            </a:r>
            <a:r>
              <a:rPr lang="en-US" altLang="en-US" b="1" dirty="0" err="1">
                <a:solidFill>
                  <a:srgbClr val="C00000"/>
                </a:solidFill>
                <a:latin typeface="Cambria" panose="02040503050406030204" pitchFamily="18" charset="0"/>
                <a:ea typeface="Cambria" panose="02040503050406030204" pitchFamily="18" charset="0"/>
              </a:rPr>
              <a:t>za</a:t>
            </a:r>
            <a:r>
              <a:rPr lang="en-US" altLang="en-US" b="1" dirty="0">
                <a:solidFill>
                  <a:srgbClr val="C00000"/>
                </a:solidFill>
                <a:latin typeface="Cambria" panose="02040503050406030204" pitchFamily="18" charset="0"/>
                <a:ea typeface="Cambria" panose="02040503050406030204" pitchFamily="18" charset="0"/>
              </a:rPr>
              <a:t> </a:t>
            </a:r>
            <a:r>
              <a:rPr lang="en-US" altLang="en-US" b="1" dirty="0" err="1">
                <a:solidFill>
                  <a:srgbClr val="C00000"/>
                </a:solidFill>
                <a:latin typeface="Cambria" panose="02040503050406030204" pitchFamily="18" charset="0"/>
                <a:ea typeface="Cambria" panose="02040503050406030204" pitchFamily="18" charset="0"/>
              </a:rPr>
              <a:t>translacijske</a:t>
            </a:r>
            <a:r>
              <a:rPr lang="en-US" altLang="en-US" b="1" dirty="0">
                <a:solidFill>
                  <a:srgbClr val="C00000"/>
                </a:solidFill>
                <a:latin typeface="Cambria" panose="02040503050406030204" pitchFamily="18" charset="0"/>
                <a:ea typeface="Cambria" panose="02040503050406030204" pitchFamily="18" charset="0"/>
              </a:rPr>
              <a:t> </a:t>
            </a:r>
            <a:r>
              <a:rPr lang="en-US" altLang="en-US" b="1" dirty="0" err="1">
                <a:solidFill>
                  <a:srgbClr val="C00000"/>
                </a:solidFill>
                <a:latin typeface="Cambria" panose="02040503050406030204" pitchFamily="18" charset="0"/>
                <a:ea typeface="Cambria" panose="02040503050406030204" pitchFamily="18" charset="0"/>
              </a:rPr>
              <a:t>raziskave</a:t>
            </a:r>
            <a:r>
              <a:rPr lang="en-US" altLang="en-US" b="1" dirty="0">
                <a:solidFill>
                  <a:srgbClr val="C00000"/>
                </a:solidFill>
                <a:latin typeface="Cambria" panose="02040503050406030204" pitchFamily="18" charset="0"/>
                <a:ea typeface="Cambria" panose="02040503050406030204" pitchFamily="18" charset="0"/>
              </a:rPr>
              <a:t> v </a:t>
            </a:r>
            <a:r>
              <a:rPr lang="en-US" altLang="en-US" b="1" dirty="0" err="1">
                <a:solidFill>
                  <a:srgbClr val="C00000"/>
                </a:solidFill>
                <a:latin typeface="Cambria" panose="02040503050406030204" pitchFamily="18" charset="0"/>
                <a:ea typeface="Cambria" panose="02040503050406030204" pitchFamily="18" charset="0"/>
              </a:rPr>
              <a:t>medicini</a:t>
            </a:r>
            <a:r>
              <a:rPr lang="en-US" altLang="en-US" b="1" dirty="0">
                <a:solidFill>
                  <a:srgbClr val="C00000"/>
                </a:solidFill>
                <a:latin typeface="Cambria" panose="02040503050406030204" pitchFamily="18" charset="0"/>
                <a:ea typeface="Cambria" panose="02040503050406030204" pitchFamily="18" charset="0"/>
              </a:rPr>
              <a:t> </a:t>
            </a:r>
          </a:p>
        </p:txBody>
      </p:sp>
      <p:sp>
        <p:nvSpPr>
          <p:cNvPr id="5" name="TextBox 4"/>
          <p:cNvSpPr txBox="1"/>
          <p:nvPr/>
        </p:nvSpPr>
        <p:spPr>
          <a:xfrm>
            <a:off x="2882950" y="6253316"/>
            <a:ext cx="3328219" cy="369332"/>
          </a:xfrm>
          <a:prstGeom prst="rect">
            <a:avLst/>
          </a:prstGeom>
          <a:noFill/>
        </p:spPr>
        <p:txBody>
          <a:bodyPr wrap="none" rtlCol="0">
            <a:spAutoFit/>
          </a:bodyPr>
          <a:lstStyle/>
          <a:p>
            <a:r>
              <a:rPr lang="sl-SI" dirty="0">
                <a:latin typeface="Cambria" panose="02040503050406030204" pitchFamily="18" charset="0"/>
                <a:ea typeface="Cambria" panose="02040503050406030204" pitchFamily="18" charset="0"/>
              </a:rPr>
              <a:t>Vodja: prof. dr. </a:t>
            </a:r>
            <a:r>
              <a:rPr lang="sl-SI">
                <a:latin typeface="Cambria" panose="02040503050406030204" pitchFamily="18" charset="0"/>
                <a:ea typeface="Cambria" panose="02040503050406030204" pitchFamily="18" charset="0"/>
              </a:rPr>
              <a:t>Igor Švab, </a:t>
            </a:r>
            <a:r>
              <a:rPr lang="sl-SI" dirty="0">
                <a:latin typeface="Cambria" panose="02040503050406030204" pitchFamily="18" charset="0"/>
                <a:ea typeface="Cambria" panose="02040503050406030204" pitchFamily="18" charset="0"/>
              </a:rPr>
              <a:t>dekan </a:t>
            </a:r>
          </a:p>
        </p:txBody>
      </p:sp>
    </p:spTree>
    <p:extLst>
      <p:ext uri="{BB962C8B-B14F-4D97-AF65-F5344CB8AC3E}">
        <p14:creationId xmlns:p14="http://schemas.microsoft.com/office/powerpoint/2010/main" val="2221977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368" y="374582"/>
            <a:ext cx="8922774" cy="738664"/>
          </a:xfrm>
          <a:prstGeom prst="rect">
            <a:avLst/>
          </a:prstGeom>
        </p:spPr>
        <p:txBody>
          <a:bodyPr wrap="square">
            <a:spAutoFit/>
          </a:bodyPr>
          <a:lstStyle/>
          <a:p>
            <a:pPr algn="ctr"/>
            <a:r>
              <a:rPr lang="en-US" sz="2400" b="1" i="0" u="none" strike="noStrike" dirty="0">
                <a:solidFill>
                  <a:srgbClr val="C00000"/>
                </a:solidFill>
                <a:effectLst/>
                <a:latin typeface="Cambria" panose="02040503050406030204" pitchFamily="18" charset="0"/>
                <a:ea typeface="Cambria" panose="02040503050406030204" pitchFamily="18" charset="0"/>
              </a:rPr>
              <a:t>European Strategy Forum on Research Infrastructures (ESFRI)</a:t>
            </a:r>
            <a:endParaRPr lang="sl-SI" sz="2400" b="1" i="0" u="none" strike="noStrike" dirty="0">
              <a:solidFill>
                <a:srgbClr val="C00000"/>
              </a:solidFill>
              <a:effectLst/>
              <a:latin typeface="Cambria" panose="02040503050406030204" pitchFamily="18" charset="0"/>
              <a:ea typeface="Cambria" panose="02040503050406030204" pitchFamily="18" charset="0"/>
            </a:endParaRPr>
          </a:p>
          <a:p>
            <a:endParaRPr lang="en-US" b="1" i="0" u="none" strike="noStrike" dirty="0">
              <a:solidFill>
                <a:srgbClr val="000000"/>
              </a:solidFill>
              <a:effectLst/>
              <a:latin typeface="Cambria" panose="02040503050406030204" pitchFamily="18" charset="0"/>
              <a:ea typeface="Cambria" panose="02040503050406030204" pitchFamily="18" charset="0"/>
            </a:endParaRPr>
          </a:p>
        </p:txBody>
      </p:sp>
      <p:sp>
        <p:nvSpPr>
          <p:cNvPr id="3" name="Rectangle 2"/>
          <p:cNvSpPr/>
          <p:nvPr/>
        </p:nvSpPr>
        <p:spPr>
          <a:xfrm>
            <a:off x="2952355" y="5272238"/>
            <a:ext cx="4054764" cy="830997"/>
          </a:xfrm>
          <a:prstGeom prst="rect">
            <a:avLst/>
          </a:prstGeom>
        </p:spPr>
        <p:txBody>
          <a:bodyPr wrap="none">
            <a:spAutoFit/>
          </a:bodyPr>
          <a:lstStyle/>
          <a:p>
            <a:r>
              <a:rPr lang="sl-SI" sz="2400" dirty="0">
                <a:hlinkClick r:id="rId2"/>
              </a:rPr>
              <a:t>http://www.biomedbridges.eu/</a:t>
            </a:r>
            <a:endParaRPr lang="sl-SI" sz="2400" dirty="0"/>
          </a:p>
          <a:p>
            <a:endParaRPr lang="sl-SI" sz="2400" dirty="0"/>
          </a:p>
        </p:txBody>
      </p:sp>
      <p:sp>
        <p:nvSpPr>
          <p:cNvPr id="4" name="TextBox 3"/>
          <p:cNvSpPr txBox="1"/>
          <p:nvPr/>
        </p:nvSpPr>
        <p:spPr>
          <a:xfrm>
            <a:off x="420329" y="1113246"/>
            <a:ext cx="8133736" cy="3416320"/>
          </a:xfrm>
          <a:prstGeom prst="rect">
            <a:avLst/>
          </a:prstGeom>
          <a:noFill/>
        </p:spPr>
        <p:txBody>
          <a:bodyPr wrap="square" rtlCol="0">
            <a:spAutoFit/>
          </a:bodyPr>
          <a:lstStyle/>
          <a:p>
            <a:r>
              <a:rPr lang="en-US" sz="2400" dirty="0">
                <a:solidFill>
                  <a:srgbClr val="404040"/>
                </a:solidFill>
                <a:latin typeface="Cambria" panose="02040503050406030204" pitchFamily="18" charset="0"/>
                <a:ea typeface="Cambria" panose="02040503050406030204" pitchFamily="18" charset="0"/>
              </a:rPr>
              <a:t>The European Strategy Forum on Research Infrastructures (ESFRI) was set-up in 2002. The ESFRI's delegates are nominated by research ministers of the EU Member and Associated Countries and include a Commission representative. The ESFRI has a key role in policy-making on research infrastructures in Europe. In particular the ESFRI contributes to the development of a strategic roadmap that identifies vital new European RIs for the next 10-20 years.</a:t>
            </a:r>
          </a:p>
          <a:p>
            <a:endParaRPr lang="sl-SI" sz="2400" dirty="0"/>
          </a:p>
        </p:txBody>
      </p:sp>
    </p:spTree>
    <p:extLst>
      <p:ext uri="{BB962C8B-B14F-4D97-AF65-F5344CB8AC3E}">
        <p14:creationId xmlns:p14="http://schemas.microsoft.com/office/powerpoint/2010/main" val="3866829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2735" y="-6450627"/>
            <a:ext cx="8826909" cy="4247317"/>
          </a:xfrm>
          <a:prstGeom prst="rect">
            <a:avLst/>
          </a:prstGeom>
        </p:spPr>
        <p:txBody>
          <a:bodyPr wrap="square">
            <a:spAutoFit/>
          </a:bodyPr>
          <a:lstStyle/>
          <a:p>
            <a:endParaRPr lang="en-US" dirty="0"/>
          </a:p>
          <a:p>
            <a:r>
              <a:rPr lang="en-US" dirty="0"/>
              <a:t>BBMRI—Modern clinical research will be significantly supported by linking large collections of high quality, well documented samples from humans and model organisms. By integrating data from biobanks and molecular research, and by improving access to metadata, the descriptions and therefore discoverability of biomedical samples will be hugely improved.</a:t>
            </a:r>
          </a:p>
          <a:p>
            <a:r>
              <a:rPr lang="en-US" dirty="0"/>
              <a:t> </a:t>
            </a:r>
          </a:p>
          <a:p>
            <a:r>
              <a:rPr lang="en-US" dirty="0"/>
              <a:t>EATRIS—In </a:t>
            </a:r>
            <a:r>
              <a:rPr lang="en-US" dirty="0" err="1"/>
              <a:t>personalised</a:t>
            </a:r>
            <a:r>
              <a:rPr lang="en-US" dirty="0"/>
              <a:t> medicine, decisions about treatment options will be supported by access to integrated data and information from multiple reference resources and analysis platforms.</a:t>
            </a:r>
          </a:p>
          <a:p>
            <a:r>
              <a:rPr lang="en-US" dirty="0"/>
              <a:t> </a:t>
            </a:r>
          </a:p>
          <a:p>
            <a:r>
              <a:rPr lang="en-US" dirty="0"/>
              <a:t>ECRIN—Data relevant to </a:t>
            </a:r>
            <a:r>
              <a:rPr lang="en-US" dirty="0" err="1"/>
              <a:t>personalised</a:t>
            </a:r>
            <a:r>
              <a:rPr lang="en-US" dirty="0"/>
              <a:t> medicine that is generated by the different research infrastructures will be made available to scientists and clinicians in an ethical, robust and sustainable manner, and mechanisms of interoperability for different data types will be developed. Clinical trial data, </a:t>
            </a:r>
            <a:r>
              <a:rPr lang="en-US" dirty="0" err="1"/>
              <a:t>biomolecular</a:t>
            </a:r>
            <a:r>
              <a:rPr lang="en-US" dirty="0"/>
              <a:t> data and basic research data will be better linked.</a:t>
            </a:r>
          </a:p>
          <a:p>
            <a:r>
              <a:rPr lang="en-US" dirty="0"/>
              <a:t> </a:t>
            </a:r>
            <a:endParaRPr lang="sl-SI" dirty="0"/>
          </a:p>
        </p:txBody>
      </p:sp>
      <p:sp>
        <p:nvSpPr>
          <p:cNvPr id="4" name="Rectangle 3"/>
          <p:cNvSpPr/>
          <p:nvPr/>
        </p:nvSpPr>
        <p:spPr>
          <a:xfrm>
            <a:off x="0" y="754318"/>
            <a:ext cx="9011265" cy="5740033"/>
          </a:xfrm>
          <a:prstGeom prst="rect">
            <a:avLst/>
          </a:prstGeom>
        </p:spPr>
        <p:txBody>
          <a:bodyPr wrap="square">
            <a:spAutoFit/>
          </a:bodyPr>
          <a:lstStyle/>
          <a:p>
            <a:pPr>
              <a:spcAft>
                <a:spcPts val="600"/>
              </a:spcAft>
            </a:pPr>
            <a:r>
              <a:rPr lang="en-US" b="1" dirty="0">
                <a:solidFill>
                  <a:srgbClr val="C00000"/>
                </a:solidFill>
                <a:latin typeface="Cambria" panose="02040503050406030204" pitchFamily="18" charset="0"/>
                <a:ea typeface="Cambria" panose="02040503050406030204" pitchFamily="18" charset="0"/>
              </a:rPr>
              <a:t>BBMRI</a:t>
            </a:r>
            <a:r>
              <a:rPr lang="en-US" dirty="0">
                <a:latin typeface="Cambria" panose="02040503050406030204" pitchFamily="18" charset="0"/>
                <a:ea typeface="Cambria" panose="02040503050406030204" pitchFamily="18" charset="0"/>
              </a:rPr>
              <a:t>—Modern clinical research will be significantly supported by linking large collections of high quality, well documented samples from humans and model organisms. By integrating data from biobanks and molecular research, and by improving access to metadata, the descriptions and therefore discoverability of biomedical samples will be hugely improved.</a:t>
            </a:r>
          </a:p>
          <a:p>
            <a:pPr>
              <a:spcAft>
                <a:spcPts val="600"/>
              </a:spcAft>
            </a:pPr>
            <a:r>
              <a:rPr lang="en-US" dirty="0">
                <a:latin typeface="Cambria" panose="02040503050406030204" pitchFamily="18" charset="0"/>
                <a:ea typeface="Cambria" panose="02040503050406030204" pitchFamily="18" charset="0"/>
              </a:rPr>
              <a:t> </a:t>
            </a:r>
            <a:r>
              <a:rPr lang="en-US" b="1" dirty="0">
                <a:solidFill>
                  <a:srgbClr val="C00000"/>
                </a:solidFill>
                <a:latin typeface="Cambria" panose="02040503050406030204" pitchFamily="18" charset="0"/>
                <a:ea typeface="Cambria" panose="02040503050406030204" pitchFamily="18" charset="0"/>
              </a:rPr>
              <a:t>EATRIS</a:t>
            </a:r>
            <a:r>
              <a:rPr lang="en-US" dirty="0">
                <a:latin typeface="Cambria" panose="02040503050406030204" pitchFamily="18" charset="0"/>
                <a:ea typeface="Cambria" panose="02040503050406030204" pitchFamily="18" charset="0"/>
              </a:rPr>
              <a:t>—In </a:t>
            </a:r>
            <a:r>
              <a:rPr lang="en-US" dirty="0" err="1">
                <a:latin typeface="Cambria" panose="02040503050406030204" pitchFamily="18" charset="0"/>
                <a:ea typeface="Cambria" panose="02040503050406030204" pitchFamily="18" charset="0"/>
              </a:rPr>
              <a:t>personalised</a:t>
            </a:r>
            <a:r>
              <a:rPr lang="en-US" dirty="0">
                <a:latin typeface="Cambria" panose="02040503050406030204" pitchFamily="18" charset="0"/>
                <a:ea typeface="Cambria" panose="02040503050406030204" pitchFamily="18" charset="0"/>
              </a:rPr>
              <a:t> medicine, decisions about treatment options will be supported by access to integrated data and information from multiple reference resources and analysis platforms.</a:t>
            </a:r>
          </a:p>
          <a:p>
            <a:pPr>
              <a:spcAft>
                <a:spcPts val="600"/>
              </a:spcAft>
            </a:pPr>
            <a:r>
              <a:rPr lang="en-US" dirty="0">
                <a:latin typeface="Cambria" panose="02040503050406030204" pitchFamily="18" charset="0"/>
                <a:ea typeface="Cambria" panose="02040503050406030204" pitchFamily="18" charset="0"/>
              </a:rPr>
              <a:t> </a:t>
            </a:r>
            <a:r>
              <a:rPr lang="en-US" b="1" dirty="0">
                <a:solidFill>
                  <a:srgbClr val="C00000"/>
                </a:solidFill>
                <a:latin typeface="Cambria" panose="02040503050406030204" pitchFamily="18" charset="0"/>
                <a:ea typeface="Cambria" panose="02040503050406030204" pitchFamily="18" charset="0"/>
              </a:rPr>
              <a:t>ECRIN</a:t>
            </a:r>
            <a:r>
              <a:rPr lang="en-US" dirty="0">
                <a:latin typeface="Cambria" panose="02040503050406030204" pitchFamily="18" charset="0"/>
                <a:ea typeface="Cambria" panose="02040503050406030204" pitchFamily="18" charset="0"/>
              </a:rPr>
              <a:t>—Data relevant to </a:t>
            </a:r>
            <a:r>
              <a:rPr lang="en-US" dirty="0" err="1">
                <a:latin typeface="Cambria" panose="02040503050406030204" pitchFamily="18" charset="0"/>
                <a:ea typeface="Cambria" panose="02040503050406030204" pitchFamily="18" charset="0"/>
              </a:rPr>
              <a:t>personalised</a:t>
            </a:r>
            <a:r>
              <a:rPr lang="en-US" dirty="0">
                <a:latin typeface="Cambria" panose="02040503050406030204" pitchFamily="18" charset="0"/>
                <a:ea typeface="Cambria" panose="02040503050406030204" pitchFamily="18" charset="0"/>
              </a:rPr>
              <a:t> medicine that is generated by the different research infrastructures will be made available to scientists and clinicians in an ethical, robust and sustainable manner, and mechanisms of interoperability for different data types will be developed. Clinical trial data, </a:t>
            </a:r>
            <a:r>
              <a:rPr lang="en-US" dirty="0" err="1">
                <a:latin typeface="Cambria" panose="02040503050406030204" pitchFamily="18" charset="0"/>
                <a:ea typeface="Cambria" panose="02040503050406030204" pitchFamily="18" charset="0"/>
              </a:rPr>
              <a:t>biomolecular</a:t>
            </a:r>
            <a:r>
              <a:rPr lang="en-US" dirty="0">
                <a:latin typeface="Cambria" panose="02040503050406030204" pitchFamily="18" charset="0"/>
                <a:ea typeface="Cambria" panose="02040503050406030204" pitchFamily="18" charset="0"/>
              </a:rPr>
              <a:t> data and basic research data will be better linked.</a:t>
            </a:r>
            <a:endParaRPr lang="sl-SI" dirty="0">
              <a:latin typeface="Cambria" panose="02040503050406030204" pitchFamily="18" charset="0"/>
              <a:ea typeface="Cambria" panose="02040503050406030204" pitchFamily="18" charset="0"/>
            </a:endParaRPr>
          </a:p>
          <a:p>
            <a:pPr>
              <a:spcAft>
                <a:spcPts val="600"/>
              </a:spcAft>
            </a:pPr>
            <a:r>
              <a:rPr lang="en-US" b="1" dirty="0">
                <a:solidFill>
                  <a:srgbClr val="C00000"/>
                </a:solidFill>
                <a:latin typeface="Cambria" panose="02040503050406030204" pitchFamily="18" charset="0"/>
                <a:ea typeface="Cambria" panose="02040503050406030204" pitchFamily="18" charset="0"/>
              </a:rPr>
              <a:t>ELIXIR</a:t>
            </a:r>
            <a:r>
              <a:rPr lang="en-US" dirty="0">
                <a:latin typeface="Cambria" panose="02040503050406030204" pitchFamily="18" charset="0"/>
                <a:ea typeface="Cambria" panose="02040503050406030204" pitchFamily="18" charset="0"/>
              </a:rPr>
              <a:t>—New discoveries will be facilitated by revealing possible connections between linked and accessible </a:t>
            </a:r>
            <a:r>
              <a:rPr lang="en-US" dirty="0" err="1">
                <a:latin typeface="Cambria" panose="02040503050406030204" pitchFamily="18" charset="0"/>
                <a:ea typeface="Cambria" panose="02040503050406030204" pitchFamily="18" charset="0"/>
              </a:rPr>
              <a:t>biomolecular</a:t>
            </a:r>
            <a:r>
              <a:rPr lang="en-US" dirty="0">
                <a:latin typeface="Cambria" panose="02040503050406030204" pitchFamily="18" charset="0"/>
                <a:ea typeface="Cambria" panose="02040503050406030204" pitchFamily="18" charset="0"/>
              </a:rPr>
              <a:t>, clinical, biobank (tissue sample) and image data.</a:t>
            </a:r>
            <a:endParaRPr lang="sl-SI" dirty="0">
              <a:latin typeface="Cambria" panose="02040503050406030204" pitchFamily="18" charset="0"/>
              <a:ea typeface="Cambria" panose="02040503050406030204" pitchFamily="18" charset="0"/>
            </a:endParaRPr>
          </a:p>
          <a:p>
            <a:pPr>
              <a:spcAft>
                <a:spcPts val="600"/>
              </a:spcAft>
            </a:pPr>
            <a:r>
              <a:rPr lang="en-US" b="1" dirty="0">
                <a:solidFill>
                  <a:srgbClr val="C00000"/>
                </a:solidFill>
                <a:latin typeface="Cambria" panose="02040503050406030204" pitchFamily="18" charset="0"/>
                <a:ea typeface="Cambria" panose="02040503050406030204" pitchFamily="18" charset="0"/>
              </a:rPr>
              <a:t>Euro-</a:t>
            </a:r>
            <a:r>
              <a:rPr lang="en-US" b="1" dirty="0" err="1">
                <a:solidFill>
                  <a:srgbClr val="C00000"/>
                </a:solidFill>
                <a:latin typeface="Cambria" panose="02040503050406030204" pitchFamily="18" charset="0"/>
                <a:ea typeface="Cambria" panose="02040503050406030204" pitchFamily="18" charset="0"/>
              </a:rPr>
              <a:t>BioImaging</a:t>
            </a:r>
            <a:r>
              <a:rPr lang="en-US" dirty="0">
                <a:latin typeface="Cambria" panose="02040503050406030204" pitchFamily="18" charset="0"/>
                <a:ea typeface="Cambria" panose="02040503050406030204" pitchFamily="18" charset="0"/>
              </a:rPr>
              <a:t>—Extensive image data sets representing different biological scales spanning biomolecules, cells, tissues and organisms will be linked, enabling drug-target and biomarker discovery for human disease.</a:t>
            </a:r>
            <a:endParaRPr lang="sl-SI" dirty="0">
              <a:latin typeface="Cambria" panose="02040503050406030204" pitchFamily="18" charset="0"/>
              <a:ea typeface="Cambria" panose="02040503050406030204" pitchFamily="18" charset="0"/>
            </a:endParaRPr>
          </a:p>
          <a:p>
            <a:pPr>
              <a:spcAft>
                <a:spcPts val="600"/>
              </a:spcAft>
            </a:pPr>
            <a:r>
              <a:rPr lang="sl-SI" b="1" dirty="0">
                <a:solidFill>
                  <a:srgbClr val="C00000"/>
                </a:solidFill>
                <a:latin typeface="Cambria" panose="02040503050406030204" pitchFamily="18" charset="0"/>
                <a:ea typeface="Cambria" panose="02040503050406030204" pitchFamily="18" charset="0"/>
              </a:rPr>
              <a:t>ISBE </a:t>
            </a:r>
            <a:r>
              <a:rPr lang="sl-SI" dirty="0">
                <a:latin typeface="Cambria" panose="02040503050406030204" pitchFamily="18" charset="0"/>
                <a:ea typeface="Cambria" panose="02040503050406030204" pitchFamily="18" charset="0"/>
              </a:rPr>
              <a:t>– </a:t>
            </a:r>
            <a:r>
              <a:rPr lang="sl-SI" dirty="0" err="1">
                <a:latin typeface="Cambria" panose="02040503050406030204" pitchFamily="18" charset="0"/>
                <a:ea typeface="Cambria" panose="02040503050406030204" pitchFamily="18" charset="0"/>
              </a:rPr>
              <a:t>Infrastructure</a:t>
            </a:r>
            <a:r>
              <a:rPr lang="sl-SI" dirty="0">
                <a:latin typeface="Cambria" panose="02040503050406030204" pitchFamily="18" charset="0"/>
                <a:ea typeface="Cambria" panose="02040503050406030204" pitchFamily="18" charset="0"/>
              </a:rPr>
              <a:t> Systems Biology </a:t>
            </a:r>
            <a:r>
              <a:rPr lang="sl-SI" dirty="0" err="1">
                <a:latin typeface="Cambria" panose="02040503050406030204" pitchFamily="18" charset="0"/>
                <a:ea typeface="Cambria" panose="02040503050406030204" pitchFamily="18" charset="0"/>
              </a:rPr>
              <a:t>Europe</a:t>
            </a:r>
            <a:r>
              <a:rPr lang="sl-SI" dirty="0">
                <a:latin typeface="Cambria" panose="02040503050406030204" pitchFamily="18" charset="0"/>
                <a:ea typeface="Cambria" panose="02040503050406030204" pitchFamily="18" charset="0"/>
              </a:rPr>
              <a:t> </a:t>
            </a:r>
          </a:p>
        </p:txBody>
      </p:sp>
      <p:sp>
        <p:nvSpPr>
          <p:cNvPr id="5" name="TextBox 4"/>
          <p:cNvSpPr txBox="1"/>
          <p:nvPr/>
        </p:nvSpPr>
        <p:spPr>
          <a:xfrm>
            <a:off x="1987544" y="62445"/>
            <a:ext cx="5301644" cy="461665"/>
          </a:xfrm>
          <a:prstGeom prst="rect">
            <a:avLst/>
          </a:prstGeom>
          <a:noFill/>
        </p:spPr>
        <p:txBody>
          <a:bodyPr wrap="none" rtlCol="0">
            <a:spAutoFit/>
          </a:bodyPr>
          <a:lstStyle/>
          <a:p>
            <a:r>
              <a:rPr lang="sl-SI" sz="2400" b="1" dirty="0">
                <a:solidFill>
                  <a:srgbClr val="C00000"/>
                </a:solidFill>
                <a:latin typeface="Cambria" panose="02040503050406030204" pitchFamily="18" charset="0"/>
                <a:ea typeface="Cambria" panose="02040503050406030204" pitchFamily="18" charset="0"/>
              </a:rPr>
              <a:t>Some </a:t>
            </a:r>
            <a:r>
              <a:rPr lang="sl-SI" sz="2400" b="1" dirty="0" err="1">
                <a:solidFill>
                  <a:srgbClr val="C00000"/>
                </a:solidFill>
                <a:latin typeface="Cambria" panose="02040503050406030204" pitchFamily="18" charset="0"/>
                <a:ea typeface="Cambria" panose="02040503050406030204" pitchFamily="18" charset="0"/>
              </a:rPr>
              <a:t>relevant</a:t>
            </a:r>
            <a:r>
              <a:rPr lang="sl-SI" sz="2400" b="1" dirty="0">
                <a:solidFill>
                  <a:srgbClr val="C00000"/>
                </a:solidFill>
                <a:latin typeface="Cambria" panose="02040503050406030204" pitchFamily="18" charset="0"/>
                <a:ea typeface="Cambria" panose="02040503050406030204" pitchFamily="18" charset="0"/>
              </a:rPr>
              <a:t> ESFRI </a:t>
            </a:r>
            <a:r>
              <a:rPr lang="sl-SI" sz="2400" b="1" dirty="0" err="1">
                <a:solidFill>
                  <a:srgbClr val="C00000"/>
                </a:solidFill>
                <a:latin typeface="Cambria" panose="02040503050406030204" pitchFamily="18" charset="0"/>
                <a:ea typeface="Cambria" panose="02040503050406030204" pitchFamily="18" charset="0"/>
              </a:rPr>
              <a:t>infrastructures</a:t>
            </a:r>
            <a:endParaRPr lang="sl-SI" sz="2400" b="1" dirty="0">
              <a:solidFill>
                <a:srgbClr val="C00000"/>
              </a:solidFill>
              <a:latin typeface="Cambria" panose="02040503050406030204" pitchFamily="18" charset="0"/>
              <a:ea typeface="Cambria" panose="02040503050406030204" pitchFamily="18" charset="0"/>
            </a:endParaRPr>
          </a:p>
        </p:txBody>
      </p:sp>
      <p:pic>
        <p:nvPicPr>
          <p:cNvPr id="2049" name="Picture 1" descr="BBMRI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3450" cy="3048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EATRIS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33450" cy="28575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ECRIN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62025" cy="3714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ELIXIR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809625" cy="581025"/>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Infrafrontie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057275" cy="6858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NSTRUCT log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76300" cy="466725"/>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ERINHA logo"/>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047750" cy="381000"/>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EU-OPENSCREEN logo"/>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000125" cy="342900"/>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EMBRC logo"/>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762000" cy="552450"/>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EURO-BIOIMAGING logo"/>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047750" cy="161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3830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7" descr="http://lnmcp.mf.uni-lj.si/images/glava_conf.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1300" y="3711178"/>
            <a:ext cx="3949304" cy="56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51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54602" y="283858"/>
            <a:ext cx="1308920" cy="1595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16" name="Rectangle 3"/>
          <p:cNvSpPr>
            <a:spLocks noChangeArrowheads="1"/>
          </p:cNvSpPr>
          <p:nvPr/>
        </p:nvSpPr>
        <p:spPr bwMode="auto">
          <a:xfrm>
            <a:off x="714376" y="8440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sz="1800"/>
          </a:p>
        </p:txBody>
      </p:sp>
      <p:sp>
        <p:nvSpPr>
          <p:cNvPr id="64517" name="Rectangle 5"/>
          <p:cNvSpPr>
            <a:spLocks noChangeArrowheads="1"/>
          </p:cNvSpPr>
          <p:nvPr/>
        </p:nvSpPr>
        <p:spPr bwMode="auto">
          <a:xfrm>
            <a:off x="714376" y="211800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4343400" algn="l"/>
              </a:tabLst>
              <a:defRPr sz="2400">
                <a:solidFill>
                  <a:schemeClr val="tx1"/>
                </a:solidFill>
                <a:latin typeface="Times New Roman" panose="02020603050405020304" pitchFamily="18" charset="0"/>
              </a:defRPr>
            </a:lvl1pPr>
            <a:lvl2pPr marL="742950" indent="-285750">
              <a:tabLst>
                <a:tab pos="4343400" algn="l"/>
              </a:tabLst>
              <a:defRPr sz="2400">
                <a:solidFill>
                  <a:schemeClr val="tx1"/>
                </a:solidFill>
                <a:latin typeface="Times New Roman" panose="02020603050405020304" pitchFamily="18" charset="0"/>
              </a:defRPr>
            </a:lvl2pPr>
            <a:lvl3pPr marL="1143000" indent="-228600">
              <a:tabLst>
                <a:tab pos="4343400" algn="l"/>
              </a:tabLst>
              <a:defRPr sz="2400">
                <a:solidFill>
                  <a:schemeClr val="tx1"/>
                </a:solidFill>
                <a:latin typeface="Times New Roman" panose="02020603050405020304" pitchFamily="18" charset="0"/>
              </a:defRPr>
            </a:lvl3pPr>
            <a:lvl4pPr marL="1600200" indent="-228600">
              <a:tabLst>
                <a:tab pos="4343400" algn="l"/>
              </a:tabLst>
              <a:defRPr sz="2400">
                <a:solidFill>
                  <a:schemeClr val="tx1"/>
                </a:solidFill>
                <a:latin typeface="Times New Roman" panose="02020603050405020304" pitchFamily="18" charset="0"/>
              </a:defRPr>
            </a:lvl4pPr>
            <a:lvl5pPr marL="2057400" indent="-228600">
              <a:tabLst>
                <a:tab pos="4343400"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4343400"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4343400"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4343400"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4343400" algn="l"/>
              </a:tabLst>
              <a:defRPr sz="2400">
                <a:solidFill>
                  <a:schemeClr val="tx1"/>
                </a:solidFill>
                <a:latin typeface="Times New Roman" panose="02020603050405020304" pitchFamily="18" charset="0"/>
              </a:defRPr>
            </a:lvl9pPr>
          </a:lstStyle>
          <a:p>
            <a:endParaRPr lang="en-US" altLang="en-US" sz="1800"/>
          </a:p>
        </p:txBody>
      </p:sp>
      <p:sp>
        <p:nvSpPr>
          <p:cNvPr id="64518" name="TextBox 6"/>
          <p:cNvSpPr txBox="1">
            <a:spLocks noChangeArrowheads="1"/>
          </p:cNvSpPr>
          <p:nvPr/>
        </p:nvSpPr>
        <p:spPr bwMode="auto">
          <a:xfrm>
            <a:off x="714375" y="1999060"/>
            <a:ext cx="77152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b="1">
                <a:latin typeface="Calibri" panose="020F0502020204030204" pitchFamily="34" charset="0"/>
              </a:rPr>
              <a:t>Infrastrukturni center za translacijske raziskave v medicini </a:t>
            </a:r>
          </a:p>
        </p:txBody>
      </p:sp>
      <p:pic>
        <p:nvPicPr>
          <p:cNvPr id="64519" name="Picture 31" descr="cfgbc nic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5841" y="2724150"/>
            <a:ext cx="1595438" cy="987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520" name="Content Placeholder 11"/>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65586" y="4516041"/>
            <a:ext cx="3059906" cy="532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21" name="Rectangle 13"/>
          <p:cNvSpPr>
            <a:spLocks noChangeArrowheads="1"/>
          </p:cNvSpPr>
          <p:nvPr/>
        </p:nvSpPr>
        <p:spPr bwMode="auto">
          <a:xfrm>
            <a:off x="883445" y="5036344"/>
            <a:ext cx="2942035"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500" b="1"/>
              <a:t>IC za raziskave patogenih  mikroorganizmov 3. stopnje biološke varnosti</a:t>
            </a:r>
            <a:r>
              <a:rPr lang="sl-SI" altLang="en-US" sz="1500" b="1"/>
              <a:t> </a:t>
            </a:r>
            <a:endParaRPr lang="en-US" altLang="en-US" sz="1500" b="1"/>
          </a:p>
        </p:txBody>
      </p:sp>
      <p:sp>
        <p:nvSpPr>
          <p:cNvPr id="64522" name="Rectangle 14"/>
          <p:cNvSpPr>
            <a:spLocks noChangeArrowheads="1"/>
          </p:cNvSpPr>
          <p:nvPr/>
        </p:nvSpPr>
        <p:spPr bwMode="auto">
          <a:xfrm>
            <a:off x="4312445" y="4947048"/>
            <a:ext cx="3279552"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500" b="1"/>
              <a:t>Biomedicinski center za mikroskopijo</a:t>
            </a:r>
          </a:p>
        </p:txBody>
      </p:sp>
      <p:sp>
        <p:nvSpPr>
          <p:cNvPr id="64523" name="Rectangle 14"/>
          <p:cNvSpPr>
            <a:spLocks noChangeArrowheads="1"/>
          </p:cNvSpPr>
          <p:nvPr/>
        </p:nvSpPr>
        <p:spPr bwMode="auto">
          <a:xfrm>
            <a:off x="4756548" y="4481513"/>
            <a:ext cx="3603872"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500" b="1"/>
              <a:t>IC za eksperimetnalno dentalno medicino</a:t>
            </a:r>
            <a:endParaRPr lang="en-US" altLang="en-US" sz="1500"/>
          </a:p>
        </p:txBody>
      </p:sp>
      <p:grpSp>
        <p:nvGrpSpPr>
          <p:cNvPr id="64524" name="Group 3"/>
          <p:cNvGrpSpPr>
            <a:grpSpLocks/>
          </p:cNvGrpSpPr>
          <p:nvPr/>
        </p:nvGrpSpPr>
        <p:grpSpPr bwMode="auto">
          <a:xfrm>
            <a:off x="4594623" y="2789635"/>
            <a:ext cx="2483644" cy="1487090"/>
            <a:chOff x="5173667" y="2576518"/>
            <a:chExt cx="3311427" cy="1982782"/>
          </a:xfrm>
        </p:grpSpPr>
        <p:grpSp>
          <p:nvGrpSpPr>
            <p:cNvPr id="64526" name="Group 8"/>
            <p:cNvGrpSpPr>
              <a:grpSpLocks/>
            </p:cNvGrpSpPr>
            <p:nvPr/>
          </p:nvGrpSpPr>
          <p:grpSpPr bwMode="auto">
            <a:xfrm>
              <a:off x="5173667" y="2576518"/>
              <a:ext cx="2390775" cy="1148676"/>
              <a:chOff x="7332009" y="3013053"/>
              <a:chExt cx="2390215" cy="1149267"/>
            </a:xfrm>
          </p:grpSpPr>
          <p:pic>
            <p:nvPicPr>
              <p:cNvPr id="64528" name="Picture 9" descr="Inštitut za biostatistiko in medicinsko informatik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58952" y="3013053"/>
                <a:ext cx="1333500" cy="533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64529" name="Rectangle 7"/>
              <p:cNvSpPr>
                <a:spLocks noChangeArrowheads="1"/>
              </p:cNvSpPr>
              <p:nvPr/>
            </p:nvSpPr>
            <p:spPr bwMode="auto">
              <a:xfrm>
                <a:off x="7332009" y="3546452"/>
                <a:ext cx="2390215" cy="61586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200" b="1"/>
                  <a:t>Infrastrukturni center </a:t>
                </a:r>
              </a:p>
              <a:p>
                <a:pPr algn="ctr"/>
                <a:r>
                  <a:rPr lang="en-US" altLang="en-US" sz="1200" b="1"/>
                  <a:t>za bibliometrijo </a:t>
                </a:r>
                <a:endParaRPr lang="en-US" altLang="en-US" sz="1200"/>
              </a:p>
            </p:txBody>
          </p:sp>
        </p:grpSp>
        <p:sp>
          <p:nvSpPr>
            <p:cNvPr id="3" name="Rectangle 2"/>
            <p:cNvSpPr/>
            <p:nvPr/>
          </p:nvSpPr>
          <p:spPr>
            <a:xfrm>
              <a:off x="5916595" y="3805240"/>
              <a:ext cx="2568499" cy="7540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a:p>
          </p:txBody>
        </p:sp>
      </p:grpSp>
      <p:sp>
        <p:nvSpPr>
          <p:cNvPr id="64525" name="Rectangle 1"/>
          <p:cNvSpPr>
            <a:spLocks noChangeArrowheads="1"/>
          </p:cNvSpPr>
          <p:nvPr/>
        </p:nvSpPr>
        <p:spPr bwMode="auto">
          <a:xfrm>
            <a:off x="3751661" y="5397104"/>
            <a:ext cx="2152897"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sl-SI" altLang="en-US" sz="1500" b="1"/>
              <a:t>Center za MRI in MRS</a:t>
            </a:r>
            <a:r>
              <a:rPr lang="en-US" altLang="en-US" sz="1500" b="1"/>
              <a:t> </a:t>
            </a:r>
          </a:p>
        </p:txBody>
      </p:sp>
    </p:spTree>
    <p:extLst>
      <p:ext uri="{BB962C8B-B14F-4D97-AF65-F5344CB8AC3E}">
        <p14:creationId xmlns:p14="http://schemas.microsoft.com/office/powerpoint/2010/main" val="3779275970"/>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Template>
  <TotalTime>221</TotalTime>
  <Words>728</Words>
  <Application>Microsoft Office PowerPoint</Application>
  <PresentationFormat>Diaprojekcija na zaslonu (4:3)</PresentationFormat>
  <Paragraphs>62</Paragraphs>
  <Slides>7</Slides>
  <Notes>0</Notes>
  <HiddenSlides>0</HiddenSlides>
  <MMClips>0</MMClips>
  <ScaleCrop>false</ScaleCrop>
  <HeadingPairs>
    <vt:vector size="6" baseType="variant">
      <vt:variant>
        <vt:lpstr>Uporabljene pisave</vt:lpstr>
      </vt:variant>
      <vt:variant>
        <vt:i4>6</vt:i4>
      </vt:variant>
      <vt:variant>
        <vt:lpstr>Tema</vt:lpstr>
      </vt:variant>
      <vt:variant>
        <vt:i4>1</vt:i4>
      </vt:variant>
      <vt:variant>
        <vt:lpstr>Naslovi diapozitivov</vt:lpstr>
      </vt:variant>
      <vt:variant>
        <vt:i4>7</vt:i4>
      </vt:variant>
    </vt:vector>
  </HeadingPairs>
  <TitlesOfParts>
    <vt:vector size="14" baseType="lpstr">
      <vt:lpstr>Arial</vt:lpstr>
      <vt:lpstr>Calibri</vt:lpstr>
      <vt:lpstr>Calibri Light</vt:lpstr>
      <vt:lpstr>cambria</vt:lpstr>
      <vt:lpstr>cambria</vt:lpstr>
      <vt:lpstr>Times New Roman</vt:lpstr>
      <vt:lpstr>Metropolitan</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Damjana Rozman</dc:creator>
  <cp:lastModifiedBy>Verbič Koprivšek, Maruša</cp:lastModifiedBy>
  <cp:revision>14</cp:revision>
  <dcterms:created xsi:type="dcterms:W3CDTF">2018-06-21T07:38:42Z</dcterms:created>
  <dcterms:modified xsi:type="dcterms:W3CDTF">2019-12-13T07:44:09Z</dcterms:modified>
</cp:coreProperties>
</file>