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86" r:id="rId3"/>
    <p:sldId id="287" r:id="rId4"/>
    <p:sldId id="279" r:id="rId5"/>
    <p:sldId id="284" r:id="rId6"/>
    <p:sldId id="288" r:id="rId7"/>
    <p:sldId id="283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8EE"/>
    <a:srgbClr val="FFFAEB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16131-5089-48F6-A095-1EEFFA987D14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83BC7-EADA-4AE6-9EB3-5B54BA0C17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34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FBA-875D-4926-9A27-0E884DB43C66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595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AAD6CA2B-156E-4A3E-A655-0117E873DB4E}" type="slidenum">
              <a:rPr lang="en-US" altLang="sl-SI" smtClean="0">
                <a:solidFill>
                  <a:prstClr val="black"/>
                </a:solidFill>
              </a:rPr>
              <a:pPr/>
              <a:t>7</a:t>
            </a:fld>
            <a:endParaRPr lang="en-US" alt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1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245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324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400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0011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004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930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022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243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026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9562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2158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12405-186D-4BE6-995A-D1B3415D8657}" type="datetimeFigureOut">
              <a:rPr lang="sl-SI" smtClean="0"/>
              <a:t>13.12.2019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301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CB@mf.uni-lj.si" TargetMode="External"/><Relationship Id="rId2" Type="http://schemas.openxmlformats.org/officeDocument/2006/relationships/hyperlink" Target="http://www.mf.uni-lj.si/ce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18" Type="http://schemas.openxmlformats.org/officeDocument/2006/relationships/image" Target="../media/image17.jpeg"/><Relationship Id="rId3" Type="http://schemas.openxmlformats.org/officeDocument/2006/relationships/image" Target="../media/image5.jpeg"/><Relationship Id="rId21" Type="http://schemas.openxmlformats.org/officeDocument/2006/relationships/image" Target="../media/image20.jpeg"/><Relationship Id="rId7" Type="http://schemas.openxmlformats.org/officeDocument/2006/relationships/image" Target="../media/image9.tiff"/><Relationship Id="rId12" Type="http://schemas.openxmlformats.org/officeDocument/2006/relationships/image" Target="../media/image12.png"/><Relationship Id="rId17" Type="http://schemas.openxmlformats.org/officeDocument/2006/relationships/image" Target="../media/image16.jpeg"/><Relationship Id="rId2" Type="http://schemas.openxmlformats.org/officeDocument/2006/relationships/image" Target="../media/image4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5" Type="http://schemas.openxmlformats.org/officeDocument/2006/relationships/image" Target="../media/image14.jpeg"/><Relationship Id="rId10" Type="http://schemas.openxmlformats.org/officeDocument/2006/relationships/image" Target="../media/image11.png"/><Relationship Id="rId19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avi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jpeg"/><Relationship Id="rId3" Type="http://schemas.openxmlformats.org/officeDocument/2006/relationships/image" Target="../media/image34.jpeg"/><Relationship Id="rId7" Type="http://schemas.openxmlformats.org/officeDocument/2006/relationships/hyperlink" Target="http://en.wikipedia.org/wiki/File:Mitomycin.svg" TargetMode="External"/><Relationship Id="rId12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11" Type="http://schemas.openxmlformats.org/officeDocument/2006/relationships/image" Target="../media/image40.jpe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hyperlink" Target="http://en.wikipedia.org/wiki/File:Polyacrylic_acid.png" TargetMode="External"/><Relationship Id="rId1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f.uni-lj.si/ce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7500" y="3797509"/>
            <a:ext cx="11557000" cy="2431435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/>
              <a:t>O</a:t>
            </a:r>
            <a:r>
              <a:rPr lang="en-GB"/>
              <a:t>prema:</a:t>
            </a:r>
            <a:endParaRPr lang="sl-SI"/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/>
              <a:t>Svetlobna mikroskopija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/>
              <a:t>2x konfokalna mikroskopa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/>
              <a:t>1x TIRF mikroskopija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/>
              <a:t>1x  mikroskop s strukturirano osvetlitvijo</a:t>
            </a:r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/>
              <a:t>Elektronska mikroskopija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/>
              <a:t>4x </a:t>
            </a:r>
            <a:r>
              <a:rPr lang="sl-SI" sz="1400" dirty="0"/>
              <a:t>p</a:t>
            </a:r>
            <a:r>
              <a:rPr lang="en-GB" sz="1400" dirty="0" err="1"/>
              <a:t>resevn</a:t>
            </a:r>
            <a:r>
              <a:rPr lang="sl-SI" sz="1400" dirty="0"/>
              <a:t>i </a:t>
            </a:r>
            <a:r>
              <a:rPr lang="en-GB" sz="1400" dirty="0" err="1"/>
              <a:t>elektronsk</a:t>
            </a:r>
            <a:r>
              <a:rPr lang="sl-SI" sz="1400" dirty="0"/>
              <a:t>i</a:t>
            </a:r>
            <a:r>
              <a:rPr lang="en-GB" sz="1400" dirty="0"/>
              <a:t> </a:t>
            </a:r>
            <a:r>
              <a:rPr lang="en-GB" sz="1400" dirty="0" err="1"/>
              <a:t>mikroskopi</a:t>
            </a:r>
            <a:r>
              <a:rPr lang="en-GB" sz="1400" dirty="0"/>
              <a:t> </a:t>
            </a:r>
            <a:r>
              <a:rPr lang="sl-SI" sz="1400"/>
              <a:t>(TEM)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/>
              <a:t>1x </a:t>
            </a:r>
            <a:r>
              <a:rPr lang="sl-SI" sz="1400" dirty="0"/>
              <a:t>vrstični </a:t>
            </a:r>
            <a:r>
              <a:rPr lang="en-GB" sz="1400" dirty="0" err="1"/>
              <a:t>elektronsk</a:t>
            </a:r>
            <a:r>
              <a:rPr lang="sl-SI" sz="1400" dirty="0"/>
              <a:t>i</a:t>
            </a:r>
            <a:r>
              <a:rPr lang="en-GB" sz="1400" dirty="0"/>
              <a:t> </a:t>
            </a:r>
            <a:r>
              <a:rPr lang="en-GB" sz="1400" dirty="0" err="1"/>
              <a:t>mik</a:t>
            </a:r>
            <a:r>
              <a:rPr lang="sl-SI" sz="1400" dirty="0" err="1"/>
              <a:t>roskop</a:t>
            </a:r>
            <a:r>
              <a:rPr lang="sl-SI" sz="1400" dirty="0"/>
              <a:t> </a:t>
            </a:r>
            <a:r>
              <a:rPr lang="sl-SI" sz="1400"/>
              <a:t>(SEM)</a:t>
            </a:r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/>
              <a:t>Gojenje </a:t>
            </a:r>
            <a:r>
              <a:rPr lang="sl-SI" sz="1600" dirty="0"/>
              <a:t>celičnih in </a:t>
            </a:r>
            <a:r>
              <a:rPr lang="sl-SI" sz="1600"/>
              <a:t>tkivnih kultur: </a:t>
            </a:r>
            <a:r>
              <a:rPr lang="sl-SI" sz="1400"/>
              <a:t>3x delovne enote</a:t>
            </a:r>
            <a:endParaRPr lang="sl-SI" sz="1600"/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/>
              <a:t>Izdelava nanodelcev:  </a:t>
            </a:r>
            <a:r>
              <a:rPr lang="sl-SI" sz="1400"/>
              <a:t>1x </a:t>
            </a:r>
            <a:r>
              <a:rPr lang="sl-SI" sz="1400" dirty="0" err="1"/>
              <a:t>termogravimetrična</a:t>
            </a:r>
            <a:r>
              <a:rPr lang="sl-SI" sz="1400" dirty="0"/>
              <a:t> tehtnica, </a:t>
            </a:r>
            <a:r>
              <a:rPr lang="sl-SI" sz="1400"/>
              <a:t>1x sonifikator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37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/>
              <a:t>Biomedicinski center za mikroskopijo (BMCM)  </a:t>
            </a:r>
            <a:r>
              <a:rPr lang="sl-SI">
                <a:hlinkClick r:id="rId2"/>
              </a:rPr>
              <a:t>http://www.mf.uni-lj.si/cem</a:t>
            </a:r>
            <a:r>
              <a:rPr lang="sl-SI"/>
              <a:t> </a:t>
            </a:r>
            <a:r>
              <a:rPr lang="sl-SI" b="1"/>
              <a:t>     </a:t>
            </a:r>
            <a:endParaRPr lang="sl-SI"/>
          </a:p>
        </p:txBody>
      </p:sp>
      <p:sp>
        <p:nvSpPr>
          <p:cNvPr id="8" name="TextBox 1"/>
          <p:cNvSpPr txBox="1"/>
          <p:nvPr/>
        </p:nvSpPr>
        <p:spPr>
          <a:xfrm>
            <a:off x="317500" y="1552815"/>
            <a:ext cx="11557000" cy="2031325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/>
              <a:t>Enote:</a:t>
            </a:r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/>
              <a:t>MF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/>
              <a:t>Inštitut za biologijo celice, Inštitut za biofiziko, Inštitut </a:t>
            </a:r>
            <a:r>
              <a:rPr lang="sl-SI" sz="1400" dirty="0"/>
              <a:t>za mikrobiologijo </a:t>
            </a:r>
            <a:r>
              <a:rPr lang="sl-SI" sz="1400"/>
              <a:t>in imunologijo, Inštitut za patološko fiziologijo, Inštitut za patologijo</a:t>
            </a:r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/>
              <a:t>VF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/>
              <a:t>Inštitut za fiziologijo, farmakologijo in toksikologijo</a:t>
            </a:r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/>
              <a:t>FE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pl-PL" sz="1400"/>
              <a:t>Skupina </a:t>
            </a:r>
            <a:r>
              <a:rPr lang="pl-PL" sz="1400" dirty="0"/>
              <a:t>za nano in </a:t>
            </a:r>
            <a:r>
              <a:rPr lang="pl-PL" sz="1400"/>
              <a:t>biotehnološke aplikacije</a:t>
            </a:r>
            <a:r>
              <a:rPr lang="sl-SI" sz="1400"/>
              <a:t> </a:t>
            </a:r>
            <a:endParaRPr lang="sl-SI" sz="1400" dirty="0"/>
          </a:p>
          <a:p>
            <a:pPr marL="285750" indent="-285750" algn="just" defTabSz="361950">
              <a:buFont typeface="Arial" panose="020B0604020202020204" pitchFamily="34" charset="0"/>
              <a:buChar char="•"/>
            </a:pPr>
            <a:endParaRPr lang="sl-SI"/>
          </a:p>
        </p:txBody>
      </p:sp>
      <p:sp>
        <p:nvSpPr>
          <p:cNvPr id="9" name="TextBox 1"/>
          <p:cNvSpPr txBox="1"/>
          <p:nvPr/>
        </p:nvSpPr>
        <p:spPr>
          <a:xfrm>
            <a:off x="317500" y="970114"/>
            <a:ext cx="11557000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/>
              <a:t>Vodja: </a:t>
            </a:r>
            <a:r>
              <a:rPr lang="sl-SI" sz="1600"/>
              <a:t>prof. dr. Peter Veranič</a:t>
            </a:r>
            <a:r>
              <a:rPr lang="sl-SI"/>
              <a:t>	Kontakt: </a:t>
            </a:r>
            <a:r>
              <a:rPr lang="sl-SI" sz="1600">
                <a:hlinkClick r:id="rId3"/>
              </a:rPr>
              <a:t>ICB@mf.uni-lj.si</a:t>
            </a:r>
            <a:endParaRPr lang="en-US" sz="16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r="772"/>
          <a:stretch/>
        </p:blipFill>
        <p:spPr>
          <a:xfrm>
            <a:off x="9362382" y="3797508"/>
            <a:ext cx="2494866" cy="1670259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65" y="3797508"/>
            <a:ext cx="1620821" cy="243143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133" y="0"/>
            <a:ext cx="763115" cy="90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37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9472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/>
              <a:t>Strukturne analize</a:t>
            </a:r>
            <a:endParaRPr lang="sl-SI"/>
          </a:p>
        </p:txBody>
      </p:sp>
      <p:sp>
        <p:nvSpPr>
          <p:cNvPr id="9" name="TextBox 1"/>
          <p:cNvSpPr txBox="1"/>
          <p:nvPr/>
        </p:nvSpPr>
        <p:spPr>
          <a:xfrm>
            <a:off x="338988" y="790609"/>
            <a:ext cx="3663345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/>
              <a:t>Svetlobna mikroskopija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4257962" y="785448"/>
            <a:ext cx="3676073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/>
              <a:t>Presevna elektronska mikroskopija</a:t>
            </a:r>
          </a:p>
        </p:txBody>
      </p:sp>
      <p:grpSp>
        <p:nvGrpSpPr>
          <p:cNvPr id="27" name="Skupina 26"/>
          <p:cNvGrpSpPr>
            <a:grpSpLocks noChangeAspect="1"/>
          </p:cNvGrpSpPr>
          <p:nvPr/>
        </p:nvGrpSpPr>
        <p:grpSpPr>
          <a:xfrm>
            <a:off x="4631466" y="5118330"/>
            <a:ext cx="2929059" cy="1623427"/>
            <a:chOff x="7418447" y="3508936"/>
            <a:chExt cx="2791654" cy="1547270"/>
          </a:xfrm>
        </p:grpSpPr>
        <p:pic>
          <p:nvPicPr>
            <p:cNvPr id="25" name="Picture 2" descr="F:\Users\k\Documents\Služba Samo\Atlas 2013\Iz računalnika HP\samo\GA- tomografija\Atlas-GA Tomografija B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750"/>
            <a:stretch/>
          </p:blipFill>
          <p:spPr bwMode="auto">
            <a:xfrm>
              <a:off x="7418447" y="3508936"/>
              <a:ext cx="2791654" cy="1547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"/>
            <p:cNvSpPr txBox="1"/>
            <p:nvPr/>
          </p:nvSpPr>
          <p:spPr>
            <a:xfrm>
              <a:off x="7418447" y="4808540"/>
              <a:ext cx="1032826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sl-SI" sz="1000" i="1">
                  <a:solidFill>
                    <a:schemeClr val="bg1"/>
                  </a:solidFill>
                </a:rPr>
                <a:t>Golgijev aparat</a:t>
              </a:r>
              <a:endParaRPr lang="sl-SI" sz="10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Skupina 55"/>
          <p:cNvGrpSpPr>
            <a:grpSpLocks noChangeAspect="1"/>
          </p:cNvGrpSpPr>
          <p:nvPr/>
        </p:nvGrpSpPr>
        <p:grpSpPr>
          <a:xfrm>
            <a:off x="1369192" y="1146499"/>
            <a:ext cx="1884522" cy="1127233"/>
            <a:chOff x="44572" y="1544044"/>
            <a:chExt cx="2623127" cy="1569032"/>
          </a:xfrm>
        </p:grpSpPr>
        <p:grpSp>
          <p:nvGrpSpPr>
            <p:cNvPr id="21" name="Skupina 20"/>
            <p:cNvGrpSpPr>
              <a:grpSpLocks noChangeAspect="1"/>
            </p:cNvGrpSpPr>
            <p:nvPr/>
          </p:nvGrpSpPr>
          <p:grpSpPr>
            <a:xfrm>
              <a:off x="44572" y="1824432"/>
              <a:ext cx="2623127" cy="1288644"/>
              <a:chOff x="0" y="1126078"/>
              <a:chExt cx="2623127" cy="1288644"/>
            </a:xfrm>
          </p:grpSpPr>
          <p:grpSp>
            <p:nvGrpSpPr>
              <p:cNvPr id="7" name="Skupina 6"/>
              <p:cNvGrpSpPr>
                <a:grpSpLocks noChangeAspect="1"/>
              </p:cNvGrpSpPr>
              <p:nvPr/>
            </p:nvGrpSpPr>
            <p:grpSpPr>
              <a:xfrm>
                <a:off x="0" y="1126078"/>
                <a:ext cx="2623127" cy="1288644"/>
                <a:chOff x="4572000" y="2675266"/>
                <a:chExt cx="4056529" cy="1912990"/>
              </a:xfrm>
            </p:grpSpPr>
            <p:pic>
              <p:nvPicPr>
                <p:cNvPr id="10" name="Picture 2" descr="slika 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2675266"/>
                  <a:ext cx="4056529" cy="1912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" name="Desna puščica 10"/>
                <p:cNvSpPr/>
                <p:nvPr/>
              </p:nvSpPr>
              <p:spPr>
                <a:xfrm>
                  <a:off x="4870954" y="4132283"/>
                  <a:ext cx="430784" cy="130048"/>
                </a:xfrm>
                <a:prstGeom prst="rightArrow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l-SI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Desna puščica 11"/>
                <p:cNvSpPr/>
                <p:nvPr/>
              </p:nvSpPr>
              <p:spPr>
                <a:xfrm>
                  <a:off x="5225631" y="3882022"/>
                  <a:ext cx="430784" cy="130048"/>
                </a:xfrm>
                <a:prstGeom prst="rightArrow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l-SI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Desna puščica 12"/>
                <p:cNvSpPr/>
                <p:nvPr/>
              </p:nvSpPr>
              <p:spPr>
                <a:xfrm>
                  <a:off x="5521194" y="3631761"/>
                  <a:ext cx="430784" cy="130048"/>
                </a:xfrm>
                <a:prstGeom prst="rightArrow">
                  <a:avLst/>
                </a:prstGeom>
                <a:solidFill>
                  <a:srgbClr val="00B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l-SI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PoljeZBesedilom 5"/>
              <p:cNvSpPr txBox="1"/>
              <p:nvPr/>
            </p:nvSpPr>
            <p:spPr>
              <a:xfrm>
                <a:off x="665197" y="2119003"/>
                <a:ext cx="1479891" cy="246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l-SI" sz="1000" i="1">
                    <a:solidFill>
                      <a:schemeClr val="bg1"/>
                    </a:solidFill>
                  </a:rPr>
                  <a:t>Urotelij sečnega mehurja</a:t>
                </a:r>
              </a:p>
            </p:txBody>
          </p:sp>
        </p:grpSp>
        <p:sp>
          <p:nvSpPr>
            <p:cNvPr id="55" name="PoljeZBesedilom 54"/>
            <p:cNvSpPr txBox="1"/>
            <p:nvPr/>
          </p:nvSpPr>
          <p:spPr>
            <a:xfrm>
              <a:off x="44572" y="1544044"/>
              <a:ext cx="26231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>
                  <a:solidFill>
                    <a:prstClr val="black"/>
                  </a:solidFill>
                </a:rPr>
                <a:t>Parafinska rezina</a:t>
              </a:r>
              <a:endParaRPr lang="sl-SI" sz="2800" b="1"/>
            </a:p>
          </p:txBody>
        </p:sp>
      </p:grpSp>
      <p:grpSp>
        <p:nvGrpSpPr>
          <p:cNvPr id="67" name="Skupina 66"/>
          <p:cNvGrpSpPr/>
          <p:nvPr/>
        </p:nvGrpSpPr>
        <p:grpSpPr>
          <a:xfrm>
            <a:off x="1149055" y="2407192"/>
            <a:ext cx="2334677" cy="2515792"/>
            <a:chOff x="1363694" y="2372565"/>
            <a:chExt cx="1936969" cy="2178589"/>
          </a:xfrm>
        </p:grpSpPr>
        <p:grpSp>
          <p:nvGrpSpPr>
            <p:cNvPr id="29" name="Skupina 28"/>
            <p:cNvGrpSpPr>
              <a:grpSpLocks noChangeAspect="1"/>
            </p:cNvGrpSpPr>
            <p:nvPr/>
          </p:nvGrpSpPr>
          <p:grpSpPr>
            <a:xfrm>
              <a:off x="1416141" y="2591153"/>
              <a:ext cx="1821915" cy="1901661"/>
              <a:chOff x="3040858" y="614630"/>
              <a:chExt cx="6129834" cy="6398136"/>
            </a:xfrm>
          </p:grpSpPr>
          <p:pic>
            <p:nvPicPr>
              <p:cNvPr id="30" name="Picture 2" descr="CK72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2000"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0858" y="614630"/>
                <a:ext cx="6129834" cy="6398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Line 5"/>
              <p:cNvSpPr>
                <a:spLocks noChangeShapeType="1"/>
              </p:cNvSpPr>
              <p:nvPr/>
            </p:nvSpPr>
            <p:spPr bwMode="auto">
              <a:xfrm flipH="1">
                <a:off x="7239000" y="1993900"/>
                <a:ext cx="279400" cy="44450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</p:grpSp>
        <p:sp>
          <p:nvSpPr>
            <p:cNvPr id="53" name="PoljeZBesedilom 52"/>
            <p:cNvSpPr txBox="1"/>
            <p:nvPr/>
          </p:nvSpPr>
          <p:spPr>
            <a:xfrm>
              <a:off x="1363694" y="4151044"/>
              <a:ext cx="1133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000" i="1">
                  <a:solidFill>
                    <a:srgbClr val="00B050"/>
                  </a:solidFill>
                </a:rPr>
                <a:t>Citoskelet</a:t>
              </a:r>
            </a:p>
            <a:p>
              <a:r>
                <a:rPr lang="sl-SI" sz="1000" i="1">
                  <a:solidFill>
                    <a:srgbClr val="FF0000"/>
                  </a:solidFill>
                </a:rPr>
                <a:t>Eksocitotski vezikli</a:t>
              </a:r>
            </a:p>
          </p:txBody>
        </p:sp>
        <p:sp>
          <p:nvSpPr>
            <p:cNvPr id="57" name="PoljeZBesedilom 56"/>
            <p:cNvSpPr txBox="1"/>
            <p:nvPr/>
          </p:nvSpPr>
          <p:spPr>
            <a:xfrm>
              <a:off x="1416141" y="2372565"/>
              <a:ext cx="18845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>
                  <a:solidFill>
                    <a:prstClr val="black"/>
                  </a:solidFill>
                </a:rPr>
                <a:t>Optične rezine</a:t>
              </a:r>
              <a:endParaRPr lang="sl-SI" sz="2800" b="1"/>
            </a:p>
          </p:txBody>
        </p:sp>
      </p:grpSp>
      <p:grpSp>
        <p:nvGrpSpPr>
          <p:cNvPr id="58" name="Skupina 57"/>
          <p:cNvGrpSpPr>
            <a:grpSpLocks noChangeAspect="1"/>
          </p:cNvGrpSpPr>
          <p:nvPr/>
        </p:nvGrpSpPr>
        <p:grpSpPr>
          <a:xfrm>
            <a:off x="1228523" y="4875044"/>
            <a:ext cx="2300319" cy="1904126"/>
            <a:chOff x="3216275" y="1000855"/>
            <a:chExt cx="5937134" cy="4914558"/>
          </a:xfrm>
        </p:grpSpPr>
        <p:grpSp>
          <p:nvGrpSpPr>
            <p:cNvPr id="59" name="Skupina 58"/>
            <p:cNvGrpSpPr>
              <a:grpSpLocks noChangeAspect="1"/>
            </p:cNvGrpSpPr>
            <p:nvPr/>
          </p:nvGrpSpPr>
          <p:grpSpPr>
            <a:xfrm>
              <a:off x="3216275" y="1628776"/>
              <a:ext cx="5937134" cy="4286637"/>
              <a:chOff x="3216275" y="1628776"/>
              <a:chExt cx="5937134" cy="4286637"/>
            </a:xfrm>
          </p:grpSpPr>
          <p:pic>
            <p:nvPicPr>
              <p:cNvPr id="61" name="Picture 5" descr="GM130, AUM2,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16275" y="1628776"/>
                <a:ext cx="5645150" cy="417512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62" name="PoljeZBesedilom 61"/>
              <p:cNvSpPr txBox="1"/>
              <p:nvPr/>
            </p:nvSpPr>
            <p:spPr>
              <a:xfrm>
                <a:off x="6999380" y="5279915"/>
                <a:ext cx="2154029" cy="63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1000" i="1">
                    <a:solidFill>
                      <a:srgbClr val="0070C0"/>
                    </a:solidFill>
                  </a:rPr>
                  <a:t>Jedra</a:t>
                </a:r>
                <a:r>
                  <a:rPr lang="sl-SI" sz="1000" i="1"/>
                  <a:t> </a:t>
                </a:r>
                <a:r>
                  <a:rPr lang="sl-SI" sz="1000" i="1">
                    <a:solidFill>
                      <a:schemeClr val="bg1"/>
                    </a:solidFill>
                  </a:rPr>
                  <a:t>in</a:t>
                </a:r>
                <a:r>
                  <a:rPr lang="sl-SI" sz="1000" i="1"/>
                  <a:t> </a:t>
                </a:r>
                <a:r>
                  <a:rPr lang="sl-SI" sz="1000" i="1">
                    <a:solidFill>
                      <a:srgbClr val="00B050"/>
                    </a:solidFill>
                  </a:rPr>
                  <a:t>GA</a:t>
                </a:r>
                <a:endParaRPr lang="sl-SI" sz="1000" i="1"/>
              </a:p>
            </p:txBody>
          </p:sp>
        </p:grpSp>
        <p:sp>
          <p:nvSpPr>
            <p:cNvPr id="60" name="PoljeZBesedilom 59"/>
            <p:cNvSpPr txBox="1"/>
            <p:nvPr/>
          </p:nvSpPr>
          <p:spPr>
            <a:xfrm>
              <a:off x="3216275" y="1000855"/>
              <a:ext cx="5645150" cy="714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/>
                <a:t>3D rekonstrukcija</a:t>
              </a:r>
              <a:endParaRPr lang="sl-SI" sz="1200" i="1"/>
            </a:p>
          </p:txBody>
        </p:sp>
      </p:grpSp>
      <p:sp>
        <p:nvSpPr>
          <p:cNvPr id="63" name="TextBox 1"/>
          <p:cNvSpPr txBox="1"/>
          <p:nvPr/>
        </p:nvSpPr>
        <p:spPr>
          <a:xfrm>
            <a:off x="8190453" y="803537"/>
            <a:ext cx="3676073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/>
              <a:t>Vrstična elektronska mikroskopija</a:t>
            </a:r>
          </a:p>
        </p:txBody>
      </p:sp>
      <p:grpSp>
        <p:nvGrpSpPr>
          <p:cNvPr id="64" name="Skupina 63"/>
          <p:cNvGrpSpPr>
            <a:grpSpLocks noChangeAspect="1"/>
          </p:cNvGrpSpPr>
          <p:nvPr/>
        </p:nvGrpSpPr>
        <p:grpSpPr>
          <a:xfrm>
            <a:off x="4245149" y="1217830"/>
            <a:ext cx="1898619" cy="1389584"/>
            <a:chOff x="5019464" y="1180525"/>
            <a:chExt cx="2530240" cy="1851862"/>
          </a:xfrm>
        </p:grpSpPr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5019464" y="1458576"/>
              <a:ext cx="2530240" cy="1573811"/>
              <a:chOff x="4070481" y="1652827"/>
              <a:chExt cx="2446337" cy="1521622"/>
            </a:xfrm>
          </p:grpSpPr>
          <p:pic>
            <p:nvPicPr>
              <p:cNvPr id="19" name="Picture 8" descr="tem2"/>
              <p:cNvPicPr>
                <a:picLocks noChangeAspect="1" noChangeArrowheads="1"/>
              </p:cNvPicPr>
              <p:nvPr/>
            </p:nvPicPr>
            <p:blipFill>
              <a:blip r:embed="rId6">
                <a:lum bright="-11000" contrast="20000"/>
              </a:blip>
              <a:srcRect/>
              <a:stretch>
                <a:fillRect/>
              </a:stretch>
            </p:blipFill>
            <p:spPr bwMode="auto">
              <a:xfrm>
                <a:off x="4070481" y="1652827"/>
                <a:ext cx="2429829" cy="1521622"/>
              </a:xfrm>
              <a:prstGeom prst="rect">
                <a:avLst/>
              </a:prstGeom>
              <a:noFill/>
            </p:spPr>
          </p:pic>
          <p:sp>
            <p:nvSpPr>
              <p:cNvPr id="20" name="PoljeZBesedilom 19"/>
              <p:cNvSpPr txBox="1"/>
              <p:nvPr/>
            </p:nvSpPr>
            <p:spPr>
              <a:xfrm>
                <a:off x="4086990" y="2857256"/>
                <a:ext cx="2429828" cy="28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1000" i="1"/>
                  <a:t>Črevesni epitelij</a:t>
                </a:r>
                <a:endParaRPr lang="en-US" sz="1000" i="1" dirty="0"/>
              </a:p>
            </p:txBody>
          </p:sp>
        </p:grpSp>
        <p:sp>
          <p:nvSpPr>
            <p:cNvPr id="8" name="Pravokotnik 7"/>
            <p:cNvSpPr/>
            <p:nvPr/>
          </p:nvSpPr>
          <p:spPr>
            <a:xfrm>
              <a:off x="5019464" y="1180525"/>
              <a:ext cx="251316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l-SI" sz="1200" b="1" i="1"/>
                <a:t>Ultratanke rezine</a:t>
              </a:r>
              <a:endParaRPr lang="sl-SI" sz="1200" b="1"/>
            </a:p>
          </p:txBody>
        </p:sp>
      </p:grpSp>
      <p:grpSp>
        <p:nvGrpSpPr>
          <p:cNvPr id="65" name="Skupina 64"/>
          <p:cNvGrpSpPr>
            <a:grpSpLocks noChangeAspect="1"/>
          </p:cNvGrpSpPr>
          <p:nvPr/>
        </p:nvGrpSpPr>
        <p:grpSpPr>
          <a:xfrm>
            <a:off x="6170169" y="1167287"/>
            <a:ext cx="1880967" cy="1474321"/>
            <a:chOff x="8428006" y="2484591"/>
            <a:chExt cx="2414347" cy="1892390"/>
          </a:xfrm>
        </p:grpSpPr>
        <p:grpSp>
          <p:nvGrpSpPr>
            <p:cNvPr id="16" name="Skupina 15"/>
            <p:cNvGrpSpPr>
              <a:grpSpLocks noChangeAspect="1"/>
            </p:cNvGrpSpPr>
            <p:nvPr/>
          </p:nvGrpSpPr>
          <p:grpSpPr>
            <a:xfrm>
              <a:off x="8549905" y="2786781"/>
              <a:ext cx="2170545" cy="1590200"/>
              <a:chOff x="9208028" y="4648598"/>
              <a:chExt cx="2770259" cy="2029568"/>
            </a:xfrm>
          </p:grpSpPr>
          <p:pic>
            <p:nvPicPr>
              <p:cNvPr id="1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" t="13265" r="4372" b="856"/>
              <a:stretch/>
            </p:blipFill>
            <p:spPr>
              <a:xfrm>
                <a:off x="9208028" y="4648598"/>
                <a:ext cx="2770259" cy="1974808"/>
              </a:xfrm>
              <a:prstGeom prst="rect">
                <a:avLst/>
              </a:prstGeom>
            </p:spPr>
          </p:pic>
          <p:sp>
            <p:nvSpPr>
              <p:cNvPr id="18" name="TextBox 9"/>
              <p:cNvSpPr txBox="1"/>
              <p:nvPr/>
            </p:nvSpPr>
            <p:spPr>
              <a:xfrm>
                <a:off x="10536562" y="6274804"/>
                <a:ext cx="1286147" cy="40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1000" i="1"/>
                  <a:t>Adenovirusi </a:t>
                </a:r>
                <a:endParaRPr lang="sl-SI" sz="1000" i="1" dirty="0"/>
              </a:p>
            </p:txBody>
          </p:sp>
        </p:grpSp>
        <p:sp>
          <p:nvSpPr>
            <p:cNvPr id="28" name="Pravokotnik 27"/>
            <p:cNvSpPr/>
            <p:nvPr/>
          </p:nvSpPr>
          <p:spPr>
            <a:xfrm>
              <a:off x="8428006" y="2484591"/>
              <a:ext cx="2414347" cy="355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l-SI" sz="1200" b="1" i="1"/>
                <a:t>Negativno kontrastiranje</a:t>
              </a:r>
              <a:endParaRPr lang="sl-SI" sz="1200" b="1"/>
            </a:p>
          </p:txBody>
        </p:sp>
      </p:grpSp>
      <p:grpSp>
        <p:nvGrpSpPr>
          <p:cNvPr id="68" name="Skupina 67"/>
          <p:cNvGrpSpPr>
            <a:grpSpLocks noChangeAspect="1"/>
          </p:cNvGrpSpPr>
          <p:nvPr/>
        </p:nvGrpSpPr>
        <p:grpSpPr>
          <a:xfrm>
            <a:off x="4631465" y="2698848"/>
            <a:ext cx="2929059" cy="2164694"/>
            <a:chOff x="4871266" y="2884853"/>
            <a:chExt cx="2449461" cy="1810251"/>
          </a:xfrm>
        </p:grpSpPr>
        <p:grpSp>
          <p:nvGrpSpPr>
            <p:cNvPr id="24" name="Skupina 23"/>
            <p:cNvGrpSpPr>
              <a:grpSpLocks noChangeAspect="1"/>
            </p:cNvGrpSpPr>
            <p:nvPr/>
          </p:nvGrpSpPr>
          <p:grpSpPr>
            <a:xfrm>
              <a:off x="4871266" y="3092951"/>
              <a:ext cx="2449461" cy="1602153"/>
              <a:chOff x="4533153" y="2936796"/>
              <a:chExt cx="3148365" cy="2059299"/>
            </a:xfrm>
          </p:grpSpPr>
          <p:pic>
            <p:nvPicPr>
              <p:cNvPr id="22" name="Slika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10000"/>
                        </a14:imgEffect>
                        <a14:imgEffect>
                          <a14:brightnessContrast bright="10000" contrast="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1251" y="2936796"/>
                <a:ext cx="3140267" cy="1989579"/>
              </a:xfrm>
              <a:prstGeom prst="rect">
                <a:avLst/>
              </a:prstGeom>
            </p:spPr>
          </p:pic>
          <p:sp>
            <p:nvSpPr>
              <p:cNvPr id="23" name="PoljeZBesedilom 22"/>
              <p:cNvSpPr txBox="1"/>
              <p:nvPr/>
            </p:nvSpPr>
            <p:spPr>
              <a:xfrm>
                <a:off x="4533153" y="4679619"/>
                <a:ext cx="886379" cy="316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l-SI" sz="1000" i="1"/>
                  <a:t>Endosomi</a:t>
                </a:r>
                <a:endParaRPr lang="en-US" sz="1000" i="1" dirty="0"/>
              </a:p>
            </p:txBody>
          </p:sp>
        </p:grpSp>
        <p:sp>
          <p:nvSpPr>
            <p:cNvPr id="66" name="Pravokotnik 65"/>
            <p:cNvSpPr/>
            <p:nvPr/>
          </p:nvSpPr>
          <p:spPr>
            <a:xfrm>
              <a:off x="4871266" y="2884853"/>
              <a:ext cx="244946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l-SI" sz="1200" b="1" i="1"/>
                <a:t>Zamrzovalno lomljenje</a:t>
              </a:r>
              <a:endParaRPr lang="sl-SI" sz="1200" b="1"/>
            </a:p>
          </p:txBody>
        </p:sp>
      </p:grpSp>
      <p:sp>
        <p:nvSpPr>
          <p:cNvPr id="69" name="Pravokotnik 68"/>
          <p:cNvSpPr/>
          <p:nvPr/>
        </p:nvSpPr>
        <p:spPr>
          <a:xfrm>
            <a:off x="4631466" y="4875044"/>
            <a:ext cx="2929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200" b="1" i="1"/>
              <a:t>Elektronska tomografija</a:t>
            </a:r>
            <a:endParaRPr lang="sl-SI" sz="1200" b="1"/>
          </a:p>
        </p:txBody>
      </p:sp>
      <p:grpSp>
        <p:nvGrpSpPr>
          <p:cNvPr id="76" name="Skupina 75"/>
          <p:cNvGrpSpPr>
            <a:grpSpLocks noChangeAspect="1"/>
          </p:cNvGrpSpPr>
          <p:nvPr/>
        </p:nvGrpSpPr>
        <p:grpSpPr>
          <a:xfrm>
            <a:off x="8641705" y="1145315"/>
            <a:ext cx="2773567" cy="3254596"/>
            <a:chOff x="8468665" y="1164726"/>
            <a:chExt cx="3105868" cy="3644532"/>
          </a:xfrm>
        </p:grpSpPr>
        <p:sp>
          <p:nvSpPr>
            <p:cNvPr id="70" name="Pravokotnik 69"/>
            <p:cNvSpPr/>
            <p:nvPr/>
          </p:nvSpPr>
          <p:spPr>
            <a:xfrm>
              <a:off x="8980379" y="1164726"/>
              <a:ext cx="209445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l-SI" sz="1200" b="1" i="1" dirty="0"/>
                <a:t>Analiza površin</a:t>
              </a:r>
              <a:endParaRPr lang="en-GB" sz="1100" i="1" dirty="0"/>
            </a:p>
          </p:txBody>
        </p:sp>
        <p:grpSp>
          <p:nvGrpSpPr>
            <p:cNvPr id="75" name="Skupina 74"/>
            <p:cNvGrpSpPr>
              <a:grpSpLocks noChangeAspect="1"/>
            </p:cNvGrpSpPr>
            <p:nvPr/>
          </p:nvGrpSpPr>
          <p:grpSpPr>
            <a:xfrm>
              <a:off x="8468665" y="1444286"/>
              <a:ext cx="3105868" cy="3364972"/>
              <a:chOff x="8185318" y="1444286"/>
              <a:chExt cx="3682772" cy="3990003"/>
            </a:xfrm>
          </p:grpSpPr>
          <p:grpSp>
            <p:nvGrpSpPr>
              <p:cNvPr id="73" name="Skupina 72"/>
              <p:cNvGrpSpPr>
                <a:grpSpLocks noChangeAspect="1"/>
              </p:cNvGrpSpPr>
              <p:nvPr/>
            </p:nvGrpSpPr>
            <p:grpSpPr>
              <a:xfrm>
                <a:off x="8185318" y="1444286"/>
                <a:ext cx="3682772" cy="3977459"/>
                <a:chOff x="8090346" y="2454934"/>
                <a:chExt cx="4481612" cy="4840220"/>
              </a:xfrm>
            </p:grpSpPr>
            <p:pic>
              <p:nvPicPr>
                <p:cNvPr id="72" name="Slika 7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10000"/>
                          </a14:imgEffect>
                          <a14:imgEffect>
                            <a14:brightnessContrast contrast="8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327"/>
                <a:stretch/>
              </p:blipFill>
              <p:spPr>
                <a:xfrm>
                  <a:off x="8090346" y="2454934"/>
                  <a:ext cx="4481612" cy="4840220"/>
                </a:xfrm>
                <a:prstGeom prst="rect">
                  <a:avLst/>
                </a:prstGeom>
              </p:spPr>
            </p:pic>
            <p:pic>
              <p:nvPicPr>
                <p:cNvPr id="71" name="Slika 70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saturation sat="124000"/>
                          </a14:imgEffect>
                          <a14:imgEffect>
                            <a14:brightnessContrast bright="15000" contrast="-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2" r="9175" b="23547"/>
                <a:stretch/>
              </p:blipFill>
              <p:spPr>
                <a:xfrm flipH="1">
                  <a:off x="8119606" y="2488873"/>
                  <a:ext cx="1739223" cy="843968"/>
                </a:xfrm>
                <a:prstGeom prst="rect">
                  <a:avLst/>
                </a:prstGeom>
              </p:spPr>
            </p:pic>
          </p:grpSp>
          <p:sp>
            <p:nvSpPr>
              <p:cNvPr id="74" name="Pravokotnik 73"/>
              <p:cNvSpPr/>
              <p:nvPr/>
            </p:nvSpPr>
            <p:spPr>
              <a:xfrm>
                <a:off x="11133402" y="5107354"/>
                <a:ext cx="733124" cy="32693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l-SI" sz="1000" b="0" i="1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biofilm</a:t>
                </a:r>
                <a:endParaRPr kumimoji="0" lang="sl-SI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2" name="Skupina 31"/>
          <p:cNvGrpSpPr>
            <a:grpSpLocks noChangeAspect="1"/>
          </p:cNvGrpSpPr>
          <p:nvPr/>
        </p:nvGrpSpPr>
        <p:grpSpPr>
          <a:xfrm>
            <a:off x="1215868" y="2657185"/>
            <a:ext cx="2196000" cy="2196000"/>
            <a:chOff x="6378675" y="565474"/>
            <a:chExt cx="6577018" cy="6577017"/>
          </a:xfrm>
        </p:grpSpPr>
        <p:pic>
          <p:nvPicPr>
            <p:cNvPr id="33" name="Picture 2" descr="CK73"/>
            <p:cNvPicPr>
              <a:picLocks noChangeAspect="1" noChangeArrowheads="1"/>
            </p:cNvPicPr>
            <p:nvPr/>
          </p:nvPicPr>
          <p:blipFill>
            <a:blip r:embed="rId14" cstate="print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675" y="565474"/>
              <a:ext cx="6577018" cy="6577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Line 6"/>
            <p:cNvSpPr>
              <a:spLocks noChangeShapeType="1"/>
            </p:cNvSpPr>
            <p:nvPr/>
          </p:nvSpPr>
          <p:spPr bwMode="auto">
            <a:xfrm flipH="1">
              <a:off x="10726931" y="1744494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35" name="Skupina 34"/>
          <p:cNvGrpSpPr>
            <a:grpSpLocks noChangeAspect="1"/>
          </p:cNvGrpSpPr>
          <p:nvPr/>
        </p:nvGrpSpPr>
        <p:grpSpPr>
          <a:xfrm>
            <a:off x="1224118" y="2659881"/>
            <a:ext cx="2196000" cy="2196000"/>
            <a:chOff x="2882897" y="558797"/>
            <a:chExt cx="6350073" cy="6350073"/>
          </a:xfrm>
        </p:grpSpPr>
        <p:pic>
          <p:nvPicPr>
            <p:cNvPr id="36" name="Picture 2" descr="CK74"/>
            <p:cNvPicPr>
              <a:picLocks noChangeAspect="1" noChangeArrowheads="1"/>
            </p:cNvPicPr>
            <p:nvPr/>
          </p:nvPicPr>
          <p:blipFill>
            <a:blip r:embed="rId15" cstate="print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897" y="558797"/>
              <a:ext cx="6350073" cy="635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Line 5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38" name="Skupina 37"/>
          <p:cNvGrpSpPr>
            <a:grpSpLocks noChangeAspect="1"/>
          </p:cNvGrpSpPr>
          <p:nvPr/>
        </p:nvGrpSpPr>
        <p:grpSpPr>
          <a:xfrm>
            <a:off x="1221613" y="2647698"/>
            <a:ext cx="2196000" cy="2196000"/>
            <a:chOff x="2882900" y="558800"/>
            <a:chExt cx="6538169" cy="6538169"/>
          </a:xfrm>
        </p:grpSpPr>
        <p:pic>
          <p:nvPicPr>
            <p:cNvPr id="39" name="Picture 2" descr="CK75"/>
            <p:cNvPicPr>
              <a:picLocks noChangeAspect="1" noChangeArrowheads="1"/>
            </p:cNvPicPr>
            <p:nvPr/>
          </p:nvPicPr>
          <p:blipFill>
            <a:blip r:embed="rId16" cstate="print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558800"/>
              <a:ext cx="6538169" cy="6538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Line 6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>
            <a:off x="1215868" y="2651891"/>
            <a:ext cx="2195764" cy="2195764"/>
            <a:chOff x="2882900" y="558800"/>
            <a:chExt cx="6324600" cy="6324600"/>
          </a:xfrm>
        </p:grpSpPr>
        <p:pic>
          <p:nvPicPr>
            <p:cNvPr id="42" name="Picture 2" descr="CK76"/>
            <p:cNvPicPr>
              <a:picLocks noChangeAspect="1" noChangeArrowheads="1"/>
            </p:cNvPicPr>
            <p:nvPr/>
          </p:nvPicPr>
          <p:blipFill>
            <a:blip r:embed="rId17" cstate="print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558800"/>
              <a:ext cx="6324600" cy="632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Line 5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44" name="Skupina 43"/>
          <p:cNvGrpSpPr>
            <a:grpSpLocks noChangeAspect="1"/>
          </p:cNvGrpSpPr>
          <p:nvPr/>
        </p:nvGrpSpPr>
        <p:grpSpPr>
          <a:xfrm>
            <a:off x="1228354" y="2654083"/>
            <a:ext cx="2196000" cy="2196000"/>
            <a:chOff x="2882900" y="558800"/>
            <a:chExt cx="6307052" cy="6307052"/>
          </a:xfrm>
        </p:grpSpPr>
        <p:pic>
          <p:nvPicPr>
            <p:cNvPr id="45" name="Picture 2" descr="CK77"/>
            <p:cNvPicPr>
              <a:picLocks noChangeAspect="1" noChangeArrowheads="1"/>
            </p:cNvPicPr>
            <p:nvPr/>
          </p:nvPicPr>
          <p:blipFill>
            <a:blip r:embed="rId18" cstate="print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558800"/>
              <a:ext cx="6307052" cy="6307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Line 5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47" name="Skupina 46"/>
          <p:cNvGrpSpPr>
            <a:grpSpLocks noChangeAspect="1"/>
          </p:cNvGrpSpPr>
          <p:nvPr/>
        </p:nvGrpSpPr>
        <p:grpSpPr>
          <a:xfrm>
            <a:off x="1224984" y="2654083"/>
            <a:ext cx="2196000" cy="2196000"/>
            <a:chOff x="2882900" y="558800"/>
            <a:chExt cx="6278153" cy="6278153"/>
          </a:xfrm>
        </p:grpSpPr>
        <p:pic>
          <p:nvPicPr>
            <p:cNvPr id="48" name="Picture 2" descr="CK78"/>
            <p:cNvPicPr>
              <a:picLocks noChangeAspect="1" noChangeArrowheads="1"/>
            </p:cNvPicPr>
            <p:nvPr/>
          </p:nvPicPr>
          <p:blipFill>
            <a:blip r:embed="rId19" cstate="print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558800"/>
              <a:ext cx="6278153" cy="6278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Line 6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1212271" y="2654418"/>
            <a:ext cx="2196000" cy="2196000"/>
            <a:chOff x="2882900" y="558800"/>
            <a:chExt cx="6346768" cy="6346768"/>
          </a:xfrm>
        </p:grpSpPr>
        <p:pic>
          <p:nvPicPr>
            <p:cNvPr id="51" name="Picture 2" descr="CK79"/>
            <p:cNvPicPr>
              <a:picLocks noChangeAspect="1" noChangeArrowheads="1"/>
            </p:cNvPicPr>
            <p:nvPr/>
          </p:nvPicPr>
          <p:blipFill>
            <a:blip r:embed="rId20" cstate="print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558800"/>
              <a:ext cx="6346768" cy="6346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Line 5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pic>
        <p:nvPicPr>
          <p:cNvPr id="77" name="Slika 7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75" y="4569111"/>
            <a:ext cx="2772389" cy="2174198"/>
          </a:xfrm>
          <a:prstGeom prst="rect">
            <a:avLst/>
          </a:prstGeom>
        </p:spPr>
      </p:pic>
      <p:sp>
        <p:nvSpPr>
          <p:cNvPr id="78" name="PoljeZBesedilom 77"/>
          <p:cNvSpPr txBox="1"/>
          <p:nvPr/>
        </p:nvSpPr>
        <p:spPr>
          <a:xfrm>
            <a:off x="10484864" y="5471544"/>
            <a:ext cx="14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KRIO metode</a:t>
            </a:r>
          </a:p>
        </p:txBody>
      </p:sp>
    </p:spTree>
    <p:extLst>
      <p:ext uri="{BB962C8B-B14F-4D97-AF65-F5344CB8AC3E}">
        <p14:creationId xmlns:p14="http://schemas.microsoft.com/office/powerpoint/2010/main" val="210758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937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/>
              <a:t>Lokacija molekul in Opazovanje živih celic</a:t>
            </a:r>
            <a:endParaRPr lang="sl-SI"/>
          </a:p>
        </p:txBody>
      </p:sp>
      <p:sp>
        <p:nvSpPr>
          <p:cNvPr id="9" name="TextBox 1"/>
          <p:cNvSpPr txBox="1"/>
          <p:nvPr/>
        </p:nvSpPr>
        <p:spPr>
          <a:xfrm>
            <a:off x="1050259" y="785448"/>
            <a:ext cx="3071003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/>
              <a:t>Svetlobna mikroskopija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4765977" y="796070"/>
            <a:ext cx="3676073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/>
              <a:t>Presevna elektronska mikroskopija</a:t>
            </a:r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4878028" y="1204727"/>
            <a:ext cx="3451968" cy="2563068"/>
            <a:chOff x="7510378" y="1204727"/>
            <a:chExt cx="3451968" cy="2563068"/>
          </a:xfrm>
        </p:grpSpPr>
        <p:sp>
          <p:nvSpPr>
            <p:cNvPr id="21" name="TextBox 16"/>
            <p:cNvSpPr txBox="1"/>
            <p:nvPr/>
          </p:nvSpPr>
          <p:spPr>
            <a:xfrm>
              <a:off x="7510378" y="1204727"/>
              <a:ext cx="34519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/>
                <a:t>Krio-ultratanke rezine</a:t>
              </a:r>
              <a:endParaRPr lang="en-US" sz="1200" b="1" i="1" dirty="0"/>
            </a:p>
          </p:txBody>
        </p:sp>
        <p:pic>
          <p:nvPicPr>
            <p:cNvPr id="22" name="Slika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0378" y="1470352"/>
              <a:ext cx="3451968" cy="2297443"/>
            </a:xfrm>
            <a:prstGeom prst="rect">
              <a:avLst/>
            </a:prstGeom>
          </p:spPr>
        </p:pic>
      </p:grp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4878028" y="3883086"/>
            <a:ext cx="3451968" cy="2805822"/>
            <a:chOff x="6371601" y="4011789"/>
            <a:chExt cx="3066368" cy="2492402"/>
          </a:xfrm>
        </p:grpSpPr>
        <p:pic>
          <p:nvPicPr>
            <p:cNvPr id="23" name="Slika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1601" y="4206748"/>
              <a:ext cx="3066368" cy="2297443"/>
            </a:xfrm>
            <a:prstGeom prst="rect">
              <a:avLst/>
            </a:prstGeom>
          </p:spPr>
        </p:pic>
        <p:sp>
          <p:nvSpPr>
            <p:cNvPr id="24" name="Pravokotnik 23"/>
            <p:cNvSpPr/>
            <p:nvPr/>
          </p:nvSpPr>
          <p:spPr>
            <a:xfrm>
              <a:off x="6371601" y="4011789"/>
              <a:ext cx="306636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1"/>
                <a:t>FRIL</a:t>
              </a:r>
              <a:endParaRPr lang="en-US" sz="1200" b="1" i="1" dirty="0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1041022" y="1183483"/>
            <a:ext cx="3080241" cy="2108229"/>
            <a:chOff x="-9236" y="1111099"/>
            <a:chExt cx="3080241" cy="2108229"/>
          </a:xfrm>
        </p:grpSpPr>
        <p:pic>
          <p:nvPicPr>
            <p:cNvPr id="26" name="Picture 2" descr="C:\Documents and Settings\shudoklin\Desktop\Work Data -IBC\2010. 08. 25 - Prenos iz Nikona\Izbor norm. miš\Izbor II\104 - Aktin - DAPI - AUM - merged - 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5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 l="2373" r="5294"/>
            <a:stretch/>
          </p:blipFill>
          <p:spPr bwMode="auto">
            <a:xfrm>
              <a:off x="1" y="1360390"/>
              <a:ext cx="3071004" cy="185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PoljeZBesedilom 26"/>
            <p:cNvSpPr txBox="1"/>
            <p:nvPr/>
          </p:nvSpPr>
          <p:spPr>
            <a:xfrm>
              <a:off x="1" y="1111099"/>
              <a:ext cx="30710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/>
                <a:t>Imunofluorescenca</a:t>
              </a:r>
              <a:endParaRPr lang="sl-SI" sz="1200" b="1" i="1" dirty="0"/>
            </a:p>
          </p:txBody>
        </p:sp>
        <p:sp>
          <p:nvSpPr>
            <p:cNvPr id="25" name="Pravokotnik 24"/>
            <p:cNvSpPr/>
            <p:nvPr/>
          </p:nvSpPr>
          <p:spPr>
            <a:xfrm>
              <a:off x="-9236" y="2973107"/>
              <a:ext cx="17395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000" i="1">
                  <a:solidFill>
                    <a:schemeClr val="bg1"/>
                  </a:solidFill>
                </a:rPr>
                <a:t>Krio-poltanke rezine </a:t>
              </a:r>
              <a:r>
                <a:rPr lang="sl-SI" sz="1000" i="1" dirty="0">
                  <a:solidFill>
                    <a:schemeClr val="bg1"/>
                  </a:solidFill>
                </a:rPr>
                <a:t>(300 </a:t>
              </a:r>
              <a:r>
                <a:rPr lang="sl-SI" sz="1000" i="1" dirty="0" err="1">
                  <a:solidFill>
                    <a:schemeClr val="bg1"/>
                  </a:solidFill>
                </a:rPr>
                <a:t>nm</a:t>
              </a:r>
              <a:r>
                <a:rPr lang="sl-SI" sz="1000" i="1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1041020" y="3372638"/>
            <a:ext cx="3080243" cy="3316270"/>
            <a:chOff x="1031776" y="3372638"/>
            <a:chExt cx="3080243" cy="3316270"/>
          </a:xfrm>
        </p:grpSpPr>
        <p:pic>
          <p:nvPicPr>
            <p:cNvPr id="2" name="Video1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1041015" y="3617904"/>
              <a:ext cx="3071004" cy="3071004"/>
            </a:xfrm>
            <a:prstGeom prst="rect">
              <a:avLst/>
            </a:prstGeom>
          </p:spPr>
        </p:pic>
        <p:sp>
          <p:nvSpPr>
            <p:cNvPr id="18" name="Pravokotnik 17"/>
            <p:cNvSpPr/>
            <p:nvPr/>
          </p:nvSpPr>
          <p:spPr>
            <a:xfrm>
              <a:off x="1031777" y="6442687"/>
              <a:ext cx="116570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000" i="1">
                  <a:solidFill>
                    <a:schemeClr val="bg1"/>
                  </a:solidFill>
                </a:rPr>
                <a:t>Transportni vezikli</a:t>
              </a:r>
              <a:endParaRPr lang="sl-SI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9" name="PoljeZBesedilom 18"/>
            <p:cNvSpPr txBox="1"/>
            <p:nvPr/>
          </p:nvSpPr>
          <p:spPr>
            <a:xfrm>
              <a:off x="1031776" y="3372638"/>
              <a:ext cx="30802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/>
                <a:t>Transfekcija (UP-GFP)</a:t>
              </a:r>
              <a:endParaRPr lang="sl-SI" sz="1200" b="1" i="1" dirty="0"/>
            </a:p>
          </p:txBody>
        </p:sp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50" y="1481726"/>
            <a:ext cx="3027245" cy="1620000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49" y="4102561"/>
            <a:ext cx="1745659" cy="2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7782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 14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jeZBesedilom 12"/>
          <p:cNvSpPr txBox="1"/>
          <p:nvPr/>
        </p:nvSpPr>
        <p:spPr>
          <a:xfrm>
            <a:off x="0" y="1937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/>
              <a:t>Korelativna svetlobna in elektronska mikroskopija (CLEM)</a:t>
            </a:r>
            <a:endParaRPr lang="en-US" b="1" dirty="0"/>
          </a:p>
        </p:txBody>
      </p:sp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477410" y="1203109"/>
            <a:ext cx="11237178" cy="4486646"/>
            <a:chOff x="477410" y="1905070"/>
            <a:chExt cx="11237178" cy="4486646"/>
          </a:xfrm>
        </p:grpSpPr>
        <p:sp>
          <p:nvSpPr>
            <p:cNvPr id="6" name="PoljeZBesedilom 5"/>
            <p:cNvSpPr txBox="1"/>
            <p:nvPr/>
          </p:nvSpPr>
          <p:spPr>
            <a:xfrm>
              <a:off x="477410" y="1905070"/>
              <a:ext cx="3173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 b="1" i="1"/>
                <a:t>Fazni </a:t>
              </a:r>
              <a:r>
                <a:rPr lang="sl-SI" sz="1200" b="1" i="1" dirty="0"/>
                <a:t>kontrast</a:t>
              </a:r>
              <a:endParaRPr lang="en-US" sz="1200" b="1" i="1" dirty="0"/>
            </a:p>
          </p:txBody>
        </p:sp>
        <p:grpSp>
          <p:nvGrpSpPr>
            <p:cNvPr id="2" name="Skupina 1"/>
            <p:cNvGrpSpPr/>
            <p:nvPr/>
          </p:nvGrpSpPr>
          <p:grpSpPr>
            <a:xfrm>
              <a:off x="477412" y="2182071"/>
              <a:ext cx="11237176" cy="3965712"/>
              <a:chOff x="477599" y="2449925"/>
              <a:chExt cx="11237176" cy="3965712"/>
            </a:xfrm>
          </p:grpSpPr>
          <p:pic>
            <p:nvPicPr>
              <p:cNvPr id="3" name="Content Placeholder 3" descr="T24_proge_ctrl_film1_t08.jpg"/>
              <p:cNvPicPr>
                <a:picLocks noChangeAspect="1"/>
              </p:cNvPicPr>
              <p:nvPr/>
            </p:nvPicPr>
            <p:blipFill rotWithShape="1">
              <a:blip r:embed="rId2"/>
              <a:srcRect l="1939" r="15320"/>
              <a:stretch/>
            </p:blipFill>
            <p:spPr>
              <a:xfrm rot="16200000">
                <a:off x="82878" y="2844648"/>
                <a:ext cx="3963423" cy="3173982"/>
              </a:xfrm>
              <a:prstGeom prst="rect">
                <a:avLst/>
              </a:prstGeom>
            </p:spPr>
          </p:pic>
          <p:pic>
            <p:nvPicPr>
              <p:cNvPr id="7" name="Slika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70376" y="2449925"/>
                <a:ext cx="4544399" cy="3965712"/>
              </a:xfrm>
              <a:prstGeom prst="rect">
                <a:avLst/>
              </a:prstGeom>
            </p:spPr>
          </p:pic>
          <p:pic>
            <p:nvPicPr>
              <p:cNvPr id="11" name="Slika 10"/>
              <p:cNvPicPr>
                <a:picLocks noChangeAspect="1"/>
              </p:cNvPicPr>
              <p:nvPr/>
            </p:nvPicPr>
            <p:blipFill rotWithShape="1">
              <a:blip r:embed="rId4"/>
              <a:srcRect l="58098"/>
              <a:stretch/>
            </p:blipFill>
            <p:spPr>
              <a:xfrm>
                <a:off x="4074488" y="2449925"/>
                <a:ext cx="2672981" cy="3963424"/>
              </a:xfrm>
              <a:prstGeom prst="rect">
                <a:avLst/>
              </a:prstGeom>
            </p:spPr>
          </p:pic>
        </p:grpSp>
        <p:sp>
          <p:nvSpPr>
            <p:cNvPr id="14" name="PoljeZBesedilom 13"/>
            <p:cNvSpPr txBox="1"/>
            <p:nvPr/>
          </p:nvSpPr>
          <p:spPr>
            <a:xfrm>
              <a:off x="4074300" y="1905071"/>
              <a:ext cx="26729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/>
                <a:t>SEM</a:t>
              </a:r>
              <a:endParaRPr lang="en-US" sz="1200" b="1" i="1" dirty="0"/>
            </a:p>
          </p:txBody>
        </p:sp>
        <p:sp>
          <p:nvSpPr>
            <p:cNvPr id="16" name="PoljeZBesedilom 15"/>
            <p:cNvSpPr txBox="1"/>
            <p:nvPr/>
          </p:nvSpPr>
          <p:spPr>
            <a:xfrm>
              <a:off x="7170188" y="1905072"/>
              <a:ext cx="4544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/>
                <a:t>TEM</a:t>
              </a:r>
              <a:endParaRPr lang="en-US" sz="1200" b="1" i="1" dirty="0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77411" y="6145495"/>
              <a:ext cx="31739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000" i="1"/>
                <a:t>Nanocevke</a:t>
              </a:r>
              <a:endParaRPr lang="en-US" sz="1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6252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0" y="1"/>
            <a:ext cx="12192000" cy="7567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avokotnik 2"/>
          <p:cNvSpPr/>
          <p:nvPr/>
        </p:nvSpPr>
        <p:spPr>
          <a:xfrm>
            <a:off x="0" y="193707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err="1"/>
              <a:t>Mikrofluidični</a:t>
            </a:r>
            <a:r>
              <a:rPr lang="sl-SI" b="1"/>
              <a:t> sistemi in Optična pinceta</a:t>
            </a:r>
            <a:endParaRPr lang="en-US" b="1"/>
          </a:p>
        </p:txBody>
      </p:sp>
      <p:grpSp>
        <p:nvGrpSpPr>
          <p:cNvPr id="5" name="Skupina 4"/>
          <p:cNvGrpSpPr>
            <a:grpSpLocks noChangeAspect="1"/>
          </p:cNvGrpSpPr>
          <p:nvPr/>
        </p:nvGrpSpPr>
        <p:grpSpPr>
          <a:xfrm>
            <a:off x="1739605" y="829895"/>
            <a:ext cx="3831592" cy="3110351"/>
            <a:chOff x="2650836" y="1561318"/>
            <a:chExt cx="4193309" cy="3403980"/>
          </a:xfrm>
        </p:grpSpPr>
        <p:sp>
          <p:nvSpPr>
            <p:cNvPr id="9" name="PoljeZBesedilom 8"/>
            <p:cNvSpPr txBox="1"/>
            <p:nvPr/>
          </p:nvSpPr>
          <p:spPr>
            <a:xfrm>
              <a:off x="2650836" y="4719077"/>
              <a:ext cx="41933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000" i="1"/>
                <a:t>Osmotski </a:t>
              </a:r>
              <a:r>
                <a:rPr lang="sl-SI" sz="1000" i="1" dirty="0"/>
                <a:t>stres krvnih celic</a:t>
              </a:r>
            </a:p>
          </p:txBody>
        </p:sp>
        <p:pic>
          <p:nvPicPr>
            <p:cNvPr id="7" name="BloodCellsOsmoticBurstFast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2650836" y="1561318"/>
              <a:ext cx="4115731" cy="3157759"/>
            </a:xfrm>
            <a:prstGeom prst="rect">
              <a:avLst/>
            </a:prstGeom>
          </p:spPr>
        </p:pic>
      </p:grpSp>
      <p:sp>
        <p:nvSpPr>
          <p:cNvPr id="11" name="PoljeZBesedilom 10"/>
          <p:cNvSpPr txBox="1"/>
          <p:nvPr/>
        </p:nvSpPr>
        <p:spPr>
          <a:xfrm>
            <a:off x="7069860" y="5601491"/>
            <a:ext cx="1358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i="1"/>
              <a:t>Merjenje trdote celic</a:t>
            </a:r>
            <a:endParaRPr lang="sl-SI" sz="1000" i="1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7069860" y="783715"/>
            <a:ext cx="3685310" cy="4817776"/>
            <a:chOff x="1834339" y="1332339"/>
            <a:chExt cx="3685310" cy="4817776"/>
          </a:xfrm>
        </p:grpSpPr>
        <p:pic>
          <p:nvPicPr>
            <p:cNvPr id="14" name="CellElasticityFast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1834339" y="1332340"/>
              <a:ext cx="3685310" cy="4817775"/>
            </a:xfrm>
            <a:prstGeom prst="rect">
              <a:avLst/>
            </a:prstGeom>
          </p:spPr>
        </p:pic>
        <p:sp>
          <p:nvSpPr>
            <p:cNvPr id="15" name="PoljeZBesedilom 14"/>
            <p:cNvSpPr txBox="1"/>
            <p:nvPr/>
          </p:nvSpPr>
          <p:spPr>
            <a:xfrm>
              <a:off x="3966185" y="1332339"/>
              <a:ext cx="15242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sz="2000" dirty="0" err="1"/>
                <a:t>mikrosfera</a:t>
              </a:r>
              <a:r>
                <a:rPr lang="sl-SI" sz="2000" dirty="0"/>
                <a:t> v </a:t>
              </a:r>
            </a:p>
            <a:p>
              <a:pPr algn="ctr"/>
              <a:r>
                <a:rPr lang="sl-SI" sz="2000" dirty="0"/>
                <a:t>optični pasti</a:t>
              </a:r>
            </a:p>
          </p:txBody>
        </p:sp>
        <p:cxnSp>
          <p:nvCxnSpPr>
            <p:cNvPr id="16" name="Raven puščični povezovalnik 15"/>
            <p:cNvCxnSpPr/>
            <p:nvPr/>
          </p:nvCxnSpPr>
          <p:spPr>
            <a:xfrm flipH="1">
              <a:off x="4062303" y="2040226"/>
              <a:ext cx="256619" cy="5049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jeZBesedilom 16"/>
            <p:cNvSpPr txBox="1"/>
            <p:nvPr/>
          </p:nvSpPr>
          <p:spPr>
            <a:xfrm>
              <a:off x="1931332" y="1354820"/>
              <a:ext cx="7708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sz="2000" dirty="0"/>
                <a:t>živa</a:t>
              </a:r>
            </a:p>
            <a:p>
              <a:pPr algn="ctr"/>
              <a:r>
                <a:rPr lang="sl-SI" sz="2000" dirty="0"/>
                <a:t>celica</a:t>
              </a:r>
            </a:p>
          </p:txBody>
        </p:sp>
        <p:cxnSp>
          <p:nvCxnSpPr>
            <p:cNvPr id="18" name="Raven puščični povezovalnik 17"/>
            <p:cNvCxnSpPr/>
            <p:nvPr/>
          </p:nvCxnSpPr>
          <p:spPr>
            <a:xfrm>
              <a:off x="2600958" y="2104978"/>
              <a:ext cx="202455" cy="4402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Slika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4776" y="4181232"/>
            <a:ext cx="1930363" cy="21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5305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 14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jeZBesedilom 12"/>
          <p:cNvSpPr txBox="1"/>
          <p:nvPr/>
        </p:nvSpPr>
        <p:spPr>
          <a:xfrm>
            <a:off x="0" y="1937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/>
              <a:t>Sinteza, karakterizacija, funkcionalizacija nanodelcev</a:t>
            </a:r>
          </a:p>
        </p:txBody>
      </p:sp>
      <p:grpSp>
        <p:nvGrpSpPr>
          <p:cNvPr id="18" name="Skupina 17"/>
          <p:cNvGrpSpPr>
            <a:grpSpLocks noChangeAspect="1"/>
          </p:cNvGrpSpPr>
          <p:nvPr/>
        </p:nvGrpSpPr>
        <p:grpSpPr>
          <a:xfrm>
            <a:off x="2235200" y="950451"/>
            <a:ext cx="7819359" cy="5437294"/>
            <a:chOff x="1558926" y="549276"/>
            <a:chExt cx="9072562" cy="6308725"/>
          </a:xfrm>
        </p:grpSpPr>
        <p:sp>
          <p:nvSpPr>
            <p:cNvPr id="19" name="Rounded Rectangle 52"/>
            <p:cNvSpPr/>
            <p:nvPr/>
          </p:nvSpPr>
          <p:spPr>
            <a:xfrm>
              <a:off x="7288213" y="796926"/>
              <a:ext cx="3333750" cy="803275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0" name="Picture 3" descr="C:\Users\sasaha\Documents\Sluzba\Poskusi\Kolagen I_CHO in B16\Celice gojene v kolagenu-3D\Slike za objavo\Genska elektrotransfekcija\Neobdelane slike\fc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5600" y="1674813"/>
              <a:ext cx="1290638" cy="103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4656138" y="4797425"/>
              <a:ext cx="3179762" cy="933450"/>
              <a:chOff x="296812" y="4799662"/>
              <a:chExt cx="3267075" cy="933379"/>
            </a:xfrm>
          </p:grpSpPr>
          <p:sp>
            <p:nvSpPr>
              <p:cNvPr id="79" name="Rounded Rectangle 43"/>
              <p:cNvSpPr/>
              <p:nvPr/>
            </p:nvSpPr>
            <p:spPr>
              <a:xfrm>
                <a:off x="311491" y="4799662"/>
                <a:ext cx="3252396" cy="933379"/>
              </a:xfrm>
              <a:prstGeom prst="round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TextBox 9"/>
              <p:cNvSpPr txBox="1">
                <a:spLocks noChangeArrowheads="1"/>
              </p:cNvSpPr>
              <p:nvPr/>
            </p:nvSpPr>
            <p:spPr bwMode="auto">
              <a:xfrm>
                <a:off x="296812" y="4885189"/>
                <a:ext cx="3267075" cy="749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Vizualizacija, znotrajcelična usoda, dinamika, kvantifikacija privzema, analiza toksičnosti</a:t>
                </a:r>
                <a:endParaRPr lang="en-US" altLang="sl-SI" sz="1200" b="1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2" name="TextBox 9"/>
            <p:cNvSpPr txBox="1">
              <a:spLocks noChangeArrowheads="1"/>
            </p:cNvSpPr>
            <p:nvPr/>
          </p:nvSpPr>
          <p:spPr bwMode="auto">
            <a:xfrm>
              <a:off x="7488122" y="938006"/>
              <a:ext cx="2960688" cy="535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l-SI" altLang="sl-SI" sz="12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Analiza difuzije v in vitro 3D sistemih</a:t>
              </a:r>
            </a:p>
          </p:txBody>
        </p:sp>
        <p:pic>
          <p:nvPicPr>
            <p:cNvPr id="23" name="Picture 11" descr="slika z aprezentacij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3" t="2" r="18616" b="2315"/>
            <a:stretch>
              <a:fillRect/>
            </a:stretch>
          </p:blipFill>
          <p:spPr bwMode="auto">
            <a:xfrm>
              <a:off x="8256588" y="3949700"/>
              <a:ext cx="2057400" cy="250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5300" y="6308726"/>
              <a:ext cx="12461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8625" y="1724026"/>
              <a:ext cx="642938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3"/>
            <p:cNvGrpSpPr>
              <a:grpSpLocks/>
            </p:cNvGrpSpPr>
            <p:nvPr/>
          </p:nvGrpSpPr>
          <p:grpSpPr bwMode="auto">
            <a:xfrm>
              <a:off x="4981575" y="2565400"/>
              <a:ext cx="2506547" cy="1819275"/>
              <a:chOff x="3457595" y="2763326"/>
              <a:chExt cx="2506064" cy="1820094"/>
            </a:xfrm>
          </p:grpSpPr>
          <p:sp>
            <p:nvSpPr>
              <p:cNvPr id="76" name="Rounded Rectangle 5"/>
              <p:cNvSpPr/>
              <p:nvPr/>
            </p:nvSpPr>
            <p:spPr>
              <a:xfrm>
                <a:off x="3457595" y="2763326"/>
                <a:ext cx="2174456" cy="1820094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483" r="7701"/>
              <a:stretch>
                <a:fillRect/>
              </a:stretch>
            </p:blipFill>
            <p:spPr bwMode="auto">
              <a:xfrm>
                <a:off x="4139952" y="4030214"/>
                <a:ext cx="542201" cy="516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TextBox 9"/>
              <p:cNvSpPr txBox="1">
                <a:spLocks noChangeArrowheads="1"/>
              </p:cNvSpPr>
              <p:nvPr/>
            </p:nvSpPr>
            <p:spPr bwMode="auto">
              <a:xfrm>
                <a:off x="3714557" y="2934028"/>
                <a:ext cx="2249102" cy="1178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Razvoj in karakterizacija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novih formulacij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nosilnih sistemov 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sl-SI" sz="11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27" name="Rounded Rectangle 50"/>
            <p:cNvSpPr/>
            <p:nvPr/>
          </p:nvSpPr>
          <p:spPr>
            <a:xfrm>
              <a:off x="7704138" y="3057525"/>
              <a:ext cx="2832100" cy="84613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7835900" y="3211479"/>
              <a:ext cx="2713037" cy="535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l-SI" altLang="sl-SI" sz="12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Numerično modeliranje difuzije, magnetoforeze</a:t>
              </a:r>
            </a:p>
          </p:txBody>
        </p:sp>
        <p:cxnSp>
          <p:nvCxnSpPr>
            <p:cNvPr id="29" name="Straight Arrow Connector 64"/>
            <p:cNvCxnSpPr/>
            <p:nvPr/>
          </p:nvCxnSpPr>
          <p:spPr>
            <a:xfrm>
              <a:off x="8955088" y="2641601"/>
              <a:ext cx="0" cy="392113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12"/>
            <p:cNvGrpSpPr>
              <a:grpSpLocks noChangeAspect="1"/>
            </p:cNvGrpSpPr>
            <p:nvPr/>
          </p:nvGrpSpPr>
          <p:grpSpPr bwMode="auto">
            <a:xfrm>
              <a:off x="5573713" y="1204913"/>
              <a:ext cx="722312" cy="696912"/>
              <a:chOff x="8321171" y="2547887"/>
              <a:chExt cx="637543" cy="612068"/>
            </a:xfrm>
          </p:grpSpPr>
          <p:sp>
            <p:nvSpPr>
              <p:cNvPr id="72" name="Oval 61"/>
              <p:cNvSpPr/>
              <p:nvPr/>
            </p:nvSpPr>
            <p:spPr>
              <a:xfrm>
                <a:off x="8322572" y="2546492"/>
                <a:ext cx="636142" cy="61206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3" name="Group 14"/>
              <p:cNvGrpSpPr>
                <a:grpSpLocks/>
              </p:cNvGrpSpPr>
              <p:nvPr/>
            </p:nvGrpSpPr>
            <p:grpSpPr bwMode="auto">
              <a:xfrm>
                <a:off x="8387914" y="2601893"/>
                <a:ext cx="504056" cy="504056"/>
                <a:chOff x="7640948" y="3539589"/>
                <a:chExt cx="504056" cy="504056"/>
              </a:xfrm>
            </p:grpSpPr>
            <p:sp>
              <p:nvSpPr>
                <p:cNvPr id="74" name="Oval 65"/>
                <p:cNvSpPr/>
                <p:nvPr/>
              </p:nvSpPr>
              <p:spPr>
                <a:xfrm>
                  <a:off x="7641463" y="3541353"/>
                  <a:ext cx="504430" cy="50331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5" name="Oval 66"/>
                <p:cNvSpPr/>
                <p:nvPr/>
              </p:nvSpPr>
              <p:spPr>
                <a:xfrm>
                  <a:off x="7711522" y="3613853"/>
                  <a:ext cx="358706" cy="35831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</p:grpSp>
        </p:grpSp>
        <p:pic>
          <p:nvPicPr>
            <p:cNvPr id="31" name="Picture 6" descr="http://upload.wikimedia.org/wikipedia/commons/thumb/8/8f/Mitomycin.svg/200px-Mitomycin.svg.png">
              <a:hlinkClick r:id="rId7" tooltip="Stereo wireframe model of (4S,6S,7R,8S)-mitomycin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439" y="1074738"/>
              <a:ext cx="1000125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" descr="http://upload.wikimedia.org/wikipedia/commons/thumb/b/be/Polyacrylic_acid.png/170px-Polyacrylic_acid.pn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839" y="1301750"/>
              <a:ext cx="720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Slika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25" t="12212" r="2454" b="46429"/>
            <a:stretch>
              <a:fillRect/>
            </a:stretch>
          </p:blipFill>
          <p:spPr bwMode="auto">
            <a:xfrm>
              <a:off x="7275514" y="1712914"/>
              <a:ext cx="1843087" cy="93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Group 12"/>
            <p:cNvGrpSpPr>
              <a:grpSpLocks noChangeAspect="1"/>
            </p:cNvGrpSpPr>
            <p:nvPr/>
          </p:nvGrpSpPr>
          <p:grpSpPr bwMode="auto">
            <a:xfrm>
              <a:off x="8197851" y="2241551"/>
              <a:ext cx="219075" cy="212725"/>
              <a:chOff x="8321171" y="2547887"/>
              <a:chExt cx="637543" cy="612068"/>
            </a:xfrm>
          </p:grpSpPr>
          <p:sp>
            <p:nvSpPr>
              <p:cNvPr id="68" name="Oval 83"/>
              <p:cNvSpPr/>
              <p:nvPr/>
            </p:nvSpPr>
            <p:spPr>
              <a:xfrm>
                <a:off x="8321171" y="2547887"/>
                <a:ext cx="637543" cy="612068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9" name="Group 14"/>
              <p:cNvGrpSpPr>
                <a:grpSpLocks/>
              </p:cNvGrpSpPr>
              <p:nvPr/>
            </p:nvGrpSpPr>
            <p:grpSpPr bwMode="auto">
              <a:xfrm>
                <a:off x="8387914" y="2601893"/>
                <a:ext cx="504056" cy="504056"/>
                <a:chOff x="7640948" y="3539589"/>
                <a:chExt cx="504056" cy="504056"/>
              </a:xfrm>
            </p:grpSpPr>
            <p:sp>
              <p:nvSpPr>
                <p:cNvPr id="70" name="Oval 85"/>
                <p:cNvSpPr/>
                <p:nvPr/>
              </p:nvSpPr>
              <p:spPr>
                <a:xfrm>
                  <a:off x="7638885" y="3540395"/>
                  <a:ext cx="508186" cy="50244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1" name="Oval 86"/>
                <p:cNvSpPr/>
                <p:nvPr/>
              </p:nvSpPr>
              <p:spPr>
                <a:xfrm>
                  <a:off x="7708184" y="3613478"/>
                  <a:ext cx="364968" cy="35627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5" name="Group 12"/>
            <p:cNvGrpSpPr>
              <a:grpSpLocks noChangeAspect="1"/>
            </p:cNvGrpSpPr>
            <p:nvPr/>
          </p:nvGrpSpPr>
          <p:grpSpPr bwMode="auto">
            <a:xfrm>
              <a:off x="8496301" y="2009775"/>
              <a:ext cx="219075" cy="211138"/>
              <a:chOff x="8321171" y="2547887"/>
              <a:chExt cx="637543" cy="612068"/>
            </a:xfrm>
          </p:grpSpPr>
          <p:sp>
            <p:nvSpPr>
              <p:cNvPr id="64" name="Oval 88"/>
              <p:cNvSpPr/>
              <p:nvPr/>
            </p:nvSpPr>
            <p:spPr>
              <a:xfrm>
                <a:off x="8321171" y="2547887"/>
                <a:ext cx="637543" cy="612068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5" name="Group 14"/>
              <p:cNvGrpSpPr>
                <a:grpSpLocks/>
              </p:cNvGrpSpPr>
              <p:nvPr/>
            </p:nvGrpSpPr>
            <p:grpSpPr bwMode="auto">
              <a:xfrm>
                <a:off x="8387914" y="2601893"/>
                <a:ext cx="504056" cy="504056"/>
                <a:chOff x="7640948" y="3539589"/>
                <a:chExt cx="504056" cy="504056"/>
              </a:xfrm>
            </p:grpSpPr>
            <p:sp>
              <p:nvSpPr>
                <p:cNvPr id="66" name="Oval 90"/>
                <p:cNvSpPr/>
                <p:nvPr/>
              </p:nvSpPr>
              <p:spPr>
                <a:xfrm>
                  <a:off x="7638885" y="3540807"/>
                  <a:ext cx="508186" cy="50162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Oval 91"/>
                <p:cNvSpPr/>
                <p:nvPr/>
              </p:nvSpPr>
              <p:spPr>
                <a:xfrm>
                  <a:off x="7708184" y="3614439"/>
                  <a:ext cx="364968" cy="35895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36" name="Straight Arrow Connector 97"/>
            <p:cNvCxnSpPr/>
            <p:nvPr/>
          </p:nvCxnSpPr>
          <p:spPr>
            <a:xfrm flipH="1">
              <a:off x="6553201" y="1665289"/>
              <a:ext cx="690563" cy="796925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" t="67062" r="73595" b="664"/>
            <a:stretch>
              <a:fillRect/>
            </a:stretch>
          </p:blipFill>
          <p:spPr bwMode="auto">
            <a:xfrm>
              <a:off x="1919288" y="5868988"/>
              <a:ext cx="1878012" cy="93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23" t="66232"/>
            <a:stretch>
              <a:fillRect/>
            </a:stretch>
          </p:blipFill>
          <p:spPr bwMode="auto">
            <a:xfrm>
              <a:off x="3683001" y="5846763"/>
              <a:ext cx="1870075" cy="98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D:\clanki\Nano-visualization of interaction 2012\first submission\koncane slike\Figure_5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4" t="6058" r="26624" b="24594"/>
            <a:stretch>
              <a:fillRect/>
            </a:stretch>
          </p:blipFill>
          <p:spPr bwMode="auto">
            <a:xfrm>
              <a:off x="6851650" y="5856288"/>
              <a:ext cx="1284288" cy="950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0" name="Straight Arrow Connector 113"/>
            <p:cNvCxnSpPr>
              <a:stCxn id="27" idx="1"/>
            </p:cNvCxnSpPr>
            <p:nvPr/>
          </p:nvCxnSpPr>
          <p:spPr>
            <a:xfrm flipH="1" flipV="1">
              <a:off x="7156450" y="3479800"/>
              <a:ext cx="547688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119"/>
            <p:cNvCxnSpPr/>
            <p:nvPr/>
          </p:nvCxnSpPr>
          <p:spPr>
            <a:xfrm>
              <a:off x="5943600" y="4437064"/>
              <a:ext cx="7938" cy="320675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77"/>
            <p:cNvCxnSpPr/>
            <p:nvPr/>
          </p:nvCxnSpPr>
          <p:spPr>
            <a:xfrm flipH="1">
              <a:off x="5935664" y="1966913"/>
              <a:ext cx="14287" cy="53340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19"/>
            <p:cNvGrpSpPr>
              <a:grpSpLocks/>
            </p:cNvGrpSpPr>
            <p:nvPr/>
          </p:nvGrpSpPr>
          <p:grpSpPr bwMode="auto">
            <a:xfrm>
              <a:off x="1558926" y="549276"/>
              <a:ext cx="3457576" cy="5129213"/>
              <a:chOff x="0" y="548680"/>
              <a:chExt cx="3457721" cy="5129027"/>
            </a:xfrm>
          </p:grpSpPr>
          <p:sp>
            <p:nvSpPr>
              <p:cNvPr id="45" name="Rounded Rectangle 92"/>
              <p:cNvSpPr/>
              <p:nvPr/>
            </p:nvSpPr>
            <p:spPr>
              <a:xfrm>
                <a:off x="0" y="548680"/>
                <a:ext cx="2724265" cy="882618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TextBox 9"/>
              <p:cNvSpPr txBox="1">
                <a:spLocks noChangeArrowheads="1"/>
              </p:cNvSpPr>
              <p:nvPr/>
            </p:nvSpPr>
            <p:spPr bwMode="auto">
              <a:xfrm>
                <a:off x="210149" y="662414"/>
                <a:ext cx="2297615" cy="535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Razvoj nanodelcev za dostavo učinkovin</a:t>
                </a:r>
                <a:endParaRPr lang="en-US" altLang="sl-SI" sz="12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cxnSp>
            <p:nvCxnSpPr>
              <p:cNvPr id="47" name="Straight Arrow Connector 62"/>
              <p:cNvCxnSpPr/>
              <p:nvPr/>
            </p:nvCxnSpPr>
            <p:spPr>
              <a:xfrm flipH="1" flipV="1">
                <a:off x="2317848" y="1529719"/>
                <a:ext cx="1139873" cy="1119147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9"/>
              <p:cNvGrpSpPr>
                <a:grpSpLocks/>
              </p:cNvGrpSpPr>
              <p:nvPr/>
            </p:nvGrpSpPr>
            <p:grpSpPr bwMode="auto">
              <a:xfrm>
                <a:off x="681685" y="1628800"/>
                <a:ext cx="1072269" cy="765542"/>
                <a:chOff x="421564" y="3094907"/>
                <a:chExt cx="1072269" cy="765542"/>
              </a:xfrm>
            </p:grpSpPr>
            <p:sp>
              <p:nvSpPr>
                <p:cNvPr id="56" name="Oval 1"/>
                <p:cNvSpPr/>
                <p:nvPr/>
              </p:nvSpPr>
              <p:spPr>
                <a:xfrm>
                  <a:off x="670193" y="3276804"/>
                  <a:ext cx="354028" cy="34447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Flowchart: Collate 4"/>
                <p:cNvSpPr>
                  <a:spLocks noChangeAspect="1"/>
                </p:cNvSpPr>
                <p:nvPr/>
              </p:nvSpPr>
              <p:spPr>
                <a:xfrm rot="2339745">
                  <a:off x="967069" y="3129172"/>
                  <a:ext cx="157169" cy="215892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Flowchart: Collate 48"/>
                <p:cNvSpPr>
                  <a:spLocks noChangeAspect="1"/>
                </p:cNvSpPr>
                <p:nvPr/>
              </p:nvSpPr>
              <p:spPr>
                <a:xfrm rot="20421028">
                  <a:off x="649556" y="3094248"/>
                  <a:ext cx="157169" cy="215892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Flowchart: Collate 49"/>
                <p:cNvSpPr>
                  <a:spLocks noChangeAspect="1"/>
                </p:cNvSpPr>
                <p:nvPr/>
              </p:nvSpPr>
              <p:spPr>
                <a:xfrm rot="6069350">
                  <a:off x="1307607" y="3334738"/>
                  <a:ext cx="157157" cy="215909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Flowchart: Collate 55"/>
                <p:cNvSpPr>
                  <a:spLocks noChangeAspect="1"/>
                </p:cNvSpPr>
                <p:nvPr/>
              </p:nvSpPr>
              <p:spPr>
                <a:xfrm rot="7482972">
                  <a:off x="971838" y="3556185"/>
                  <a:ext cx="157156" cy="214322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Flowchart: Collate 56"/>
                <p:cNvSpPr>
                  <a:spLocks noChangeAspect="1"/>
                </p:cNvSpPr>
                <p:nvPr/>
              </p:nvSpPr>
              <p:spPr>
                <a:xfrm rot="226507">
                  <a:off x="735284" y="3629216"/>
                  <a:ext cx="157169" cy="215892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Flowchart: Collate 57"/>
                <p:cNvSpPr>
                  <a:spLocks noChangeAspect="1"/>
                </p:cNvSpPr>
                <p:nvPr/>
              </p:nvSpPr>
              <p:spPr>
                <a:xfrm rot="2339745">
                  <a:off x="420946" y="3645091"/>
                  <a:ext cx="157169" cy="215892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Flowchart: Collate 58"/>
                <p:cNvSpPr>
                  <a:spLocks noChangeAspect="1"/>
                </p:cNvSpPr>
                <p:nvPr/>
              </p:nvSpPr>
              <p:spPr>
                <a:xfrm rot="6069350">
                  <a:off x="486836" y="3266477"/>
                  <a:ext cx="157156" cy="215909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9" name="Rounded Rectangle 41"/>
              <p:cNvSpPr/>
              <p:nvPr/>
            </p:nvSpPr>
            <p:spPr>
              <a:xfrm>
                <a:off x="107955" y="2853646"/>
                <a:ext cx="2502005" cy="677838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TextBox 9"/>
              <p:cNvSpPr txBox="1">
                <a:spLocks noChangeArrowheads="1"/>
              </p:cNvSpPr>
              <p:nvPr/>
            </p:nvSpPr>
            <p:spPr bwMode="auto">
              <a:xfrm>
                <a:off x="181865" y="2930341"/>
                <a:ext cx="3275856" cy="535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Razvoj nanodelcev za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označevanje celic</a:t>
                </a:r>
                <a:endParaRPr lang="en-US" altLang="sl-SI" sz="12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pic>
            <p:nvPicPr>
              <p:cNvPr id="51" name="Slika 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57" b="49350"/>
              <a:stretch>
                <a:fillRect/>
              </a:stretch>
            </p:blipFill>
            <p:spPr bwMode="auto">
              <a:xfrm>
                <a:off x="107504" y="3645024"/>
                <a:ext cx="2726092" cy="996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2" name="Straight Arrow Connector 104"/>
              <p:cNvCxnSpPr/>
              <p:nvPr/>
            </p:nvCxnSpPr>
            <p:spPr>
              <a:xfrm flipH="1">
                <a:off x="2708389" y="3272731"/>
                <a:ext cx="689004" cy="0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ounded Rectangle 81"/>
              <p:cNvSpPr/>
              <p:nvPr/>
            </p:nvSpPr>
            <p:spPr>
              <a:xfrm>
                <a:off x="107955" y="5203061"/>
                <a:ext cx="2209893" cy="474646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TextBox 9"/>
              <p:cNvSpPr txBox="1">
                <a:spLocks noChangeArrowheads="1"/>
              </p:cNvSpPr>
              <p:nvPr/>
            </p:nvSpPr>
            <p:spPr bwMode="auto">
              <a:xfrm>
                <a:off x="167978" y="5279692"/>
                <a:ext cx="2034771" cy="321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Nanotoksikologija</a:t>
                </a:r>
                <a:endParaRPr lang="en-US" altLang="sl-SI" sz="12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cxnSp>
            <p:nvCxnSpPr>
              <p:cNvPr id="55" name="Straight Arrow Connector 101"/>
              <p:cNvCxnSpPr/>
              <p:nvPr/>
            </p:nvCxnSpPr>
            <p:spPr>
              <a:xfrm flipH="1">
                <a:off x="2413102" y="5287196"/>
                <a:ext cx="639790" cy="169856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739" y="5805489"/>
              <a:ext cx="1296987" cy="103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2357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ravokotnik 67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3"/>
          <p:cNvSpPr txBox="1"/>
          <p:nvPr/>
        </p:nvSpPr>
        <p:spPr>
          <a:xfrm>
            <a:off x="0" y="1937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/>
              <a:t>Biomedicinski center za mikroskopijo (BMCM)  </a:t>
            </a:r>
            <a:r>
              <a:rPr lang="sl-SI">
                <a:hlinkClick r:id="rId3"/>
              </a:rPr>
              <a:t>http://www.mf.uni-lj.si/cem</a:t>
            </a:r>
            <a:r>
              <a:rPr lang="sl-SI"/>
              <a:t> </a:t>
            </a:r>
            <a:r>
              <a:rPr lang="sl-SI" b="1"/>
              <a:t>     </a:t>
            </a:r>
            <a:endParaRPr lang="sl-SI"/>
          </a:p>
        </p:txBody>
      </p:sp>
      <p:grpSp>
        <p:nvGrpSpPr>
          <p:cNvPr id="22" name="Skupina 21"/>
          <p:cNvGrpSpPr/>
          <p:nvPr/>
        </p:nvGrpSpPr>
        <p:grpSpPr>
          <a:xfrm>
            <a:off x="4780974" y="1468582"/>
            <a:ext cx="3822295" cy="3610220"/>
            <a:chOff x="4285674" y="1468582"/>
            <a:chExt cx="3822295" cy="3610220"/>
          </a:xfrm>
        </p:grpSpPr>
        <p:grpSp>
          <p:nvGrpSpPr>
            <p:cNvPr id="9" name="Skupina 8"/>
            <p:cNvGrpSpPr/>
            <p:nvPr/>
          </p:nvGrpSpPr>
          <p:grpSpPr>
            <a:xfrm>
              <a:off x="4649042" y="1468582"/>
              <a:ext cx="2961836" cy="979054"/>
              <a:chOff x="4649042" y="1468582"/>
              <a:chExt cx="2961836" cy="979054"/>
            </a:xfrm>
          </p:grpSpPr>
          <p:sp>
            <p:nvSpPr>
              <p:cNvPr id="7" name="Zaobljeni pravokotnik 6"/>
              <p:cNvSpPr/>
              <p:nvPr/>
            </p:nvSpPr>
            <p:spPr>
              <a:xfrm>
                <a:off x="4649043" y="1468582"/>
                <a:ext cx="2961835" cy="97905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2" name="Pravokotnik 71"/>
              <p:cNvSpPr/>
              <p:nvPr/>
            </p:nvSpPr>
            <p:spPr>
              <a:xfrm>
                <a:off x="4649042" y="1758054"/>
                <a:ext cx="29618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sl-SI" sz="2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ZNANSTVENO VPRAŠANJE</a:t>
                </a:r>
              </a:p>
            </p:txBody>
          </p:sp>
        </p:grpSp>
        <p:sp>
          <p:nvSpPr>
            <p:cNvPr id="8" name="Zaobljeni pravokotnik 7"/>
            <p:cNvSpPr/>
            <p:nvPr/>
          </p:nvSpPr>
          <p:spPr>
            <a:xfrm>
              <a:off x="4285674" y="2971520"/>
              <a:ext cx="1596332" cy="598676"/>
            </a:xfrm>
            <a:prstGeom prst="roundRect">
              <a:avLst/>
            </a:prstGeom>
            <a:solidFill>
              <a:srgbClr val="FFFA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0" name="Pravokotnik 69"/>
            <p:cNvSpPr/>
            <p:nvPr/>
          </p:nvSpPr>
          <p:spPr>
            <a:xfrm>
              <a:off x="4331855" y="3067757"/>
              <a:ext cx="1503969" cy="400110"/>
            </a:xfrm>
            <a:prstGeom prst="rect">
              <a:avLst/>
            </a:prstGeom>
            <a:solidFill>
              <a:srgbClr val="FFFAEB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l-SI" sz="2000" b="1" cap="all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ekspertiza</a:t>
              </a:r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6511637" y="2968474"/>
              <a:ext cx="1596332" cy="598676"/>
              <a:chOff x="7093166" y="3014990"/>
              <a:chExt cx="1444946" cy="598676"/>
            </a:xfrm>
          </p:grpSpPr>
          <p:sp>
            <p:nvSpPr>
              <p:cNvPr id="75" name="Zaobljeni pravokotnik 74"/>
              <p:cNvSpPr/>
              <p:nvPr/>
            </p:nvSpPr>
            <p:spPr>
              <a:xfrm>
                <a:off x="7093166" y="3014990"/>
                <a:ext cx="1444946" cy="59867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" name="Pravokotnik 3"/>
              <p:cNvSpPr/>
              <p:nvPr/>
            </p:nvSpPr>
            <p:spPr>
              <a:xfrm>
                <a:off x="7292098" y="3126616"/>
                <a:ext cx="1047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sl-SI" b="1" cap="all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oprema</a:t>
                </a:r>
              </a:p>
            </p:txBody>
          </p:sp>
        </p:grpSp>
        <p:sp>
          <p:nvSpPr>
            <p:cNvPr id="79" name="Zaobljeni pravokotnik 78"/>
            <p:cNvSpPr/>
            <p:nvPr/>
          </p:nvSpPr>
          <p:spPr>
            <a:xfrm>
              <a:off x="4649043" y="4099748"/>
              <a:ext cx="2961835" cy="979054"/>
            </a:xfrm>
            <a:prstGeom prst="roundRect">
              <a:avLst/>
            </a:prstGeom>
            <a:solidFill>
              <a:srgbClr val="DEC8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1" name="Pravokotnik 70"/>
            <p:cNvSpPr/>
            <p:nvPr/>
          </p:nvSpPr>
          <p:spPr>
            <a:xfrm>
              <a:off x="4726180" y="4358442"/>
              <a:ext cx="28075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l-SI" sz="2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REŠITEV PROBLEMA </a:t>
              </a:r>
            </a:p>
          </p:txBody>
        </p:sp>
        <p:cxnSp>
          <p:nvCxnSpPr>
            <p:cNvPr id="13" name="Raven povezovalnik 12"/>
            <p:cNvCxnSpPr>
              <a:stCxn id="7" idx="2"/>
              <a:endCxn id="8" idx="0"/>
            </p:cNvCxnSpPr>
            <p:nvPr/>
          </p:nvCxnSpPr>
          <p:spPr>
            <a:xfrm flipH="1">
              <a:off x="5083840" y="2447636"/>
              <a:ext cx="1046121" cy="523884"/>
            </a:xfrm>
            <a:prstGeom prst="line">
              <a:avLst/>
            </a:prstGeom>
            <a:ln w="3810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Raven povezovalnik 82"/>
            <p:cNvCxnSpPr>
              <a:stCxn id="75" idx="1"/>
              <a:endCxn id="8" idx="3"/>
            </p:cNvCxnSpPr>
            <p:nvPr/>
          </p:nvCxnSpPr>
          <p:spPr>
            <a:xfrm flipH="1">
              <a:off x="5882006" y="3267812"/>
              <a:ext cx="629631" cy="3046"/>
            </a:xfrm>
            <a:prstGeom prst="line">
              <a:avLst/>
            </a:prstGeom>
            <a:ln w="3810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Raven povezovalnik 84"/>
            <p:cNvCxnSpPr>
              <a:stCxn id="75" idx="2"/>
              <a:endCxn id="79" idx="0"/>
            </p:cNvCxnSpPr>
            <p:nvPr/>
          </p:nvCxnSpPr>
          <p:spPr>
            <a:xfrm flipH="1">
              <a:off x="6129961" y="3567150"/>
              <a:ext cx="1179842" cy="532598"/>
            </a:xfrm>
            <a:prstGeom prst="line">
              <a:avLst/>
            </a:prstGeom>
            <a:ln w="3810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aven povezovalnik 87"/>
            <p:cNvCxnSpPr>
              <a:stCxn id="79" idx="0"/>
              <a:endCxn id="8" idx="2"/>
            </p:cNvCxnSpPr>
            <p:nvPr/>
          </p:nvCxnSpPr>
          <p:spPr>
            <a:xfrm flipH="1" flipV="1">
              <a:off x="5083840" y="3570196"/>
              <a:ext cx="1046121" cy="529552"/>
            </a:xfrm>
            <a:prstGeom prst="line">
              <a:avLst/>
            </a:prstGeom>
            <a:ln w="3810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Pravokotnik 20"/>
          <p:cNvSpPr/>
          <p:nvPr/>
        </p:nvSpPr>
        <p:spPr>
          <a:xfrm>
            <a:off x="290931" y="2880045"/>
            <a:ext cx="43069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l-SI" sz="4000" b="1">
                <a:ln/>
                <a:solidFill>
                  <a:schemeClr val="accent3"/>
                </a:solidFill>
              </a:rPr>
              <a:t>interdisciplinarnost</a:t>
            </a:r>
            <a:endParaRPr lang="sl-SI" sz="4000" b="1" cap="none" spc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4" name="Pravokotnik 93"/>
          <p:cNvSpPr/>
          <p:nvPr/>
        </p:nvSpPr>
        <p:spPr>
          <a:xfrm>
            <a:off x="9184358" y="2880045"/>
            <a:ext cx="23791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l-SI" sz="4400" b="1">
                <a:ln/>
                <a:solidFill>
                  <a:schemeClr val="accent3"/>
                </a:solidFill>
              </a:rPr>
              <a:t>VABLJENI</a:t>
            </a:r>
            <a:endParaRPr lang="sl-SI" sz="4400" b="1" cap="none" spc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463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3549</TotalTime>
  <Words>300</Words>
  <Application>Microsoft Office PowerPoint</Application>
  <PresentationFormat>Širokozaslonsko</PresentationFormat>
  <Paragraphs>82</Paragraphs>
  <Slides>7</Slides>
  <Notes>2</Notes>
  <HiddenSlides>0</HiddenSlides>
  <MMClips>3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Verdana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Manager/>
  <Company>Hewlett-Packard Company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subject/>
  <dc:creator>Veranič, Peter</dc:creator>
  <cp:keywords/>
  <dc:description/>
  <cp:lastModifiedBy>Verbič Koprivšek, Maruša</cp:lastModifiedBy>
  <cp:revision>66</cp:revision>
  <dcterms:created xsi:type="dcterms:W3CDTF">2015-03-13T08:20:31Z</dcterms:created>
  <dcterms:modified xsi:type="dcterms:W3CDTF">2019-12-13T07:45:44Z</dcterms:modified>
  <cp:category/>
</cp:coreProperties>
</file>